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04" r:id="rId2"/>
    <p:sldId id="305" r:id="rId3"/>
    <p:sldId id="261" r:id="rId4"/>
    <p:sldId id="262" r:id="rId5"/>
    <p:sldId id="309" r:id="rId6"/>
    <p:sldId id="263" r:id="rId7"/>
    <p:sldId id="310" r:id="rId8"/>
    <p:sldId id="264" r:id="rId9"/>
    <p:sldId id="311" r:id="rId10"/>
    <p:sldId id="265" r:id="rId11"/>
    <p:sldId id="266" r:id="rId12"/>
    <p:sldId id="267" r:id="rId13"/>
    <p:sldId id="268" r:id="rId14"/>
    <p:sldId id="269" r:id="rId15"/>
    <p:sldId id="270" r:id="rId16"/>
    <p:sldId id="271" r:id="rId17"/>
    <p:sldId id="272" r:id="rId18"/>
    <p:sldId id="306" r:id="rId19"/>
    <p:sldId id="308" r:id="rId20"/>
    <p:sldId id="273" r:id="rId21"/>
    <p:sldId id="274" r:id="rId22"/>
    <p:sldId id="275" r:id="rId23"/>
    <p:sldId id="276" r:id="rId24"/>
    <p:sldId id="277" r:id="rId25"/>
    <p:sldId id="278" r:id="rId26"/>
    <p:sldId id="279" r:id="rId27"/>
    <p:sldId id="280" r:id="rId28"/>
    <p:sldId id="281" r:id="rId29"/>
    <p:sldId id="282" r:id="rId30"/>
    <p:sldId id="283"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83764" autoAdjust="0"/>
  </p:normalViewPr>
  <p:slideViewPr>
    <p:cSldViewPr>
      <p:cViewPr varScale="1">
        <p:scale>
          <a:sx n="92" d="100"/>
          <a:sy n="92" d="100"/>
        </p:scale>
        <p:origin x="2076" y="84"/>
      </p:cViewPr>
      <p:guideLst>
        <p:guide orient="horz" pos="2160"/>
        <p:guide pos="2880"/>
      </p:guideLst>
    </p:cSldViewPr>
  </p:slideViewPr>
  <p:outlineViewPr>
    <p:cViewPr>
      <p:scale>
        <a:sx n="33" d="100"/>
        <a:sy n="33" d="100"/>
      </p:scale>
      <p:origin x="0" y="12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標楷體" panose="03000509000000000000" pitchFamily="65" charset="-120"/>
              </a:defRPr>
            </a:lvl1pPr>
          </a:lstStyle>
          <a:p>
            <a:endParaRPr lang="zh-TW" altLang="en-US" dirty="0"/>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標楷體" panose="03000509000000000000" pitchFamily="65" charset="-120"/>
              </a:defRPr>
            </a:lvl1pPr>
          </a:lstStyle>
          <a:p>
            <a:fld id="{5A8767ED-7600-4CEB-A97D-B8C094C1CB4B}" type="datetimeFigureOut">
              <a:rPr lang="zh-TW" altLang="en-US" smtClean="0"/>
              <a:pPr/>
              <a:t>2020/11/25</a:t>
            </a:fld>
            <a:endParaRPr lang="zh-TW" altLang="en-US" dirty="0"/>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dirty="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標楷體" panose="03000509000000000000" pitchFamily="65" charset="-120"/>
              </a:defRPr>
            </a:lvl1pPr>
          </a:lstStyle>
          <a:p>
            <a:endParaRPr lang="zh-TW" altLang="en-US" dirty="0"/>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標楷體" panose="03000509000000000000" pitchFamily="65" charset="-120"/>
              </a:defRPr>
            </a:lvl1pPr>
          </a:lstStyle>
          <a:p>
            <a:fld id="{42A9114D-2A06-434D-8397-A0458236F01F}" type="slidenum">
              <a:rPr lang="zh-TW" altLang="en-US" smtClean="0"/>
              <a:pPr/>
              <a:t>‹#›</a:t>
            </a:fld>
            <a:endParaRPr lang="zh-TW" altLang="en-US" dirty="0"/>
          </a:p>
        </p:txBody>
      </p:sp>
    </p:spTree>
    <p:extLst>
      <p:ext uri="{BB962C8B-B14F-4D97-AF65-F5344CB8AC3E}">
        <p14:creationId xmlns:p14="http://schemas.microsoft.com/office/powerpoint/2010/main" val="210006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標楷體" panose="03000509000000000000" pitchFamily="65" charset="-120"/>
        <a:cs typeface="+mn-cs"/>
      </a:defRPr>
    </a:lvl1pPr>
    <a:lvl2pPr marL="457200" algn="l" defTabSz="914400" rtl="0" eaLnBrk="1" latinLnBrk="0" hangingPunct="1">
      <a:defRPr sz="1200" kern="1200">
        <a:solidFill>
          <a:schemeClr val="tx1"/>
        </a:solidFill>
        <a:latin typeface="+mn-lt"/>
        <a:ea typeface="標楷體" panose="03000509000000000000" pitchFamily="65" charset="-120"/>
        <a:cs typeface="+mn-cs"/>
      </a:defRPr>
    </a:lvl2pPr>
    <a:lvl3pPr marL="914400" algn="l" defTabSz="914400" rtl="0" eaLnBrk="1" latinLnBrk="0" hangingPunct="1">
      <a:defRPr sz="1200" kern="1200">
        <a:solidFill>
          <a:schemeClr val="tx1"/>
        </a:solidFill>
        <a:latin typeface="+mn-lt"/>
        <a:ea typeface="標楷體" panose="03000509000000000000" pitchFamily="65" charset="-120"/>
        <a:cs typeface="+mn-cs"/>
      </a:defRPr>
    </a:lvl3pPr>
    <a:lvl4pPr marL="1371600" algn="l" defTabSz="914400" rtl="0" eaLnBrk="1" latinLnBrk="0" hangingPunct="1">
      <a:defRPr sz="1200" kern="1200">
        <a:solidFill>
          <a:schemeClr val="tx1"/>
        </a:solidFill>
        <a:latin typeface="+mn-lt"/>
        <a:ea typeface="標楷體" panose="03000509000000000000" pitchFamily="65" charset="-120"/>
        <a:cs typeface="+mn-cs"/>
      </a:defRPr>
    </a:lvl4pPr>
    <a:lvl5pPr marL="1828800" algn="l" defTabSz="914400" rtl="0" eaLnBrk="1" latinLnBrk="0" hangingPunct="1">
      <a:defRPr sz="1200" kern="1200">
        <a:solidFill>
          <a:schemeClr val="tx1"/>
        </a:solidFill>
        <a:latin typeface="+mn-lt"/>
        <a:ea typeface="標楷體" panose="03000509000000000000"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7A7FDAA1-0CF2-48CD-A51D-3EA84A196355}" type="slidenum">
              <a:rPr lang="en-US" altLang="zh-TW" smtClean="0"/>
              <a:pPr>
                <a:defRPr/>
              </a:pPr>
              <a:t>3</a:t>
            </a:fld>
            <a:endParaRPr lang="en-US" altLang="zh-TW"/>
          </a:p>
        </p:txBody>
      </p:sp>
    </p:spTree>
    <p:extLst>
      <p:ext uri="{BB962C8B-B14F-4D97-AF65-F5344CB8AC3E}">
        <p14:creationId xmlns:p14="http://schemas.microsoft.com/office/powerpoint/2010/main" val="256748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2BCEB5A1-65F1-4F81-96E0-D4F3B240AE75}" type="slidenum">
              <a:rPr lang="en-US" altLang="zh-TW" smtClean="0"/>
              <a:pPr/>
              <a:t>13</a:t>
            </a:fld>
            <a:endParaRPr lang="en-US" altLang="zh-TW"/>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ltLang="zh-TW" dirty="0"/>
          </a:p>
        </p:txBody>
      </p:sp>
    </p:spTree>
    <p:extLst>
      <p:ext uri="{BB962C8B-B14F-4D97-AF65-F5344CB8AC3E}">
        <p14:creationId xmlns:p14="http://schemas.microsoft.com/office/powerpoint/2010/main" val="50502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7A7FDAA1-0CF2-48CD-A51D-3EA84A196355}" type="slidenum">
              <a:rPr lang="en-US" altLang="zh-TW" smtClean="0"/>
              <a:pPr>
                <a:defRPr/>
              </a:pPr>
              <a:t>23</a:t>
            </a:fld>
            <a:endParaRPr lang="en-US" altLang="zh-TW"/>
          </a:p>
        </p:txBody>
      </p:sp>
    </p:spTree>
    <p:extLst>
      <p:ext uri="{BB962C8B-B14F-4D97-AF65-F5344CB8AC3E}">
        <p14:creationId xmlns:p14="http://schemas.microsoft.com/office/powerpoint/2010/main" val="947068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2A9114D-2A06-434D-8397-A0458236F01F}" type="slidenum">
              <a:rPr lang="zh-TW" altLang="en-US" smtClean="0"/>
              <a:pPr/>
              <a:t>24</a:t>
            </a:fld>
            <a:endParaRPr lang="zh-TW" altLang="en-US" dirty="0"/>
          </a:p>
        </p:txBody>
      </p:sp>
    </p:spTree>
    <p:extLst>
      <p:ext uri="{BB962C8B-B14F-4D97-AF65-F5344CB8AC3E}">
        <p14:creationId xmlns:p14="http://schemas.microsoft.com/office/powerpoint/2010/main" val="3634721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hasCustomPrompt="1"/>
          </p:nvPr>
        </p:nvSpPr>
        <p:spPr>
          <a:xfrm>
            <a:off x="685800" y="2130425"/>
            <a:ext cx="7772400" cy="1470025"/>
          </a:xfrm>
        </p:spPr>
        <p:txBody>
          <a:bodyPr/>
          <a:lstStyle>
            <a:lvl1pPr>
              <a:defRPr>
                <a:latin typeface="標楷體" panose="03000509000000000000" pitchFamily="65" charset="-120"/>
                <a:ea typeface="標楷體" panose="03000509000000000000" pitchFamily="65" charset="-120"/>
              </a:defRPr>
            </a:lvl1pPr>
          </a:lstStyle>
          <a:p>
            <a:r>
              <a:rPr lang="zh-TW" altLang="en-US" dirty="0"/>
              <a:t>教育部校園職業安全衛生知能提升暨教育訓練推動計畫</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ea typeface="標楷體" panose="03000509000000000000" pitchFamily="65" charset="-120"/>
              </a:defRPr>
            </a:lvl1pPr>
          </a:lstStyle>
          <a:p>
            <a:fld id="{75EF388A-C185-4CA5-8A37-AB4828881292}" type="datetime1">
              <a:rPr lang="zh-TW" altLang="en-US" smtClean="0"/>
              <a:t>2020/11/25</a:t>
            </a:fld>
            <a:endParaRPr lang="zh-TW" altLang="en-US" dirty="0"/>
          </a:p>
        </p:txBody>
      </p:sp>
      <p:sp>
        <p:nvSpPr>
          <p:cNvPr id="5" name="頁尾版面配置區 4"/>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6" name="投影片編號版面配置區 5"/>
          <p:cNvSpPr>
            <a:spLocks noGrp="1"/>
          </p:cNvSpPr>
          <p:nvPr>
            <p:ph type="sldNum" sz="quarter" idx="12"/>
          </p:nvPr>
        </p:nvSpPr>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pic>
        <p:nvPicPr>
          <p:cNvPr id="8" name="圖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50" y="6309320"/>
            <a:ext cx="9144000" cy="1463912"/>
          </a:xfrm>
          <a:prstGeom prst="rect">
            <a:avLst/>
          </a:prstGeom>
        </p:spPr>
      </p:pic>
      <p:pic>
        <p:nvPicPr>
          <p:cNvPr id="2050" name="Picture 2" descr="\\192.168.0.1\volume9\蘇佳瑩\套用公版教材\圖片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75" y="-531440"/>
            <a:ext cx="9137650" cy="1274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11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ea typeface="標楷體" panose="03000509000000000000" pitchFamily="65" charset="-120"/>
              </a:defRPr>
            </a:lvl1pPr>
          </a:lstStyle>
          <a:p>
            <a:fld id="{240C61B1-788A-4C98-94F0-91C7633CB8D5}" type="datetime1">
              <a:rPr lang="zh-TW" altLang="en-US" smtClean="0"/>
              <a:t>2020/11/25</a:t>
            </a:fld>
            <a:endParaRPr lang="zh-TW" altLang="en-US" dirty="0"/>
          </a:p>
        </p:txBody>
      </p:sp>
      <p:sp>
        <p:nvSpPr>
          <p:cNvPr id="5" name="頁尾版面配置區 4"/>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6" name="投影片編號版面配置區 5"/>
          <p:cNvSpPr>
            <a:spLocks noGrp="1"/>
          </p:cNvSpPr>
          <p:nvPr>
            <p:ph type="sldNum" sz="quarter" idx="12"/>
          </p:nvPr>
        </p:nvSpPr>
        <p:spPr>
          <a:xfrm>
            <a:off x="6588224" y="6165304"/>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225776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defRPr>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ea typeface="標楷體" panose="03000509000000000000" pitchFamily="65" charset="-120"/>
              </a:defRPr>
            </a:lvl1pPr>
          </a:lstStyle>
          <a:p>
            <a:fld id="{671F1556-0480-4DCD-B2D6-76AF1618110A}" type="datetime1">
              <a:rPr lang="zh-TW" altLang="en-US" smtClean="0"/>
              <a:t>2020/11/25</a:t>
            </a:fld>
            <a:endParaRPr lang="zh-TW" altLang="en-US" dirty="0"/>
          </a:p>
        </p:txBody>
      </p:sp>
      <p:sp>
        <p:nvSpPr>
          <p:cNvPr id="5" name="頁尾版面配置區 4"/>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6" name="投影片編號版面配置區 5"/>
          <p:cNvSpPr>
            <a:spLocks noGrp="1"/>
          </p:cNvSpPr>
          <p:nvPr>
            <p:ph type="sldNum" sz="quarter" idx="12"/>
          </p:nvPr>
        </p:nvSpPr>
        <p:spPr>
          <a:xfrm>
            <a:off x="6732240" y="6165304"/>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2438315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7813"/>
            <a:ext cx="8229600" cy="585311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44"/>
          <p:cNvSpPr>
            <a:spLocks noGrp="1" noChangeArrowheads="1"/>
          </p:cNvSpPr>
          <p:nvPr>
            <p:ph type="dt" sz="half" idx="10"/>
          </p:nvPr>
        </p:nvSpPr>
        <p:spPr>
          <a:ln/>
        </p:spPr>
        <p:txBody>
          <a:bodyPr/>
          <a:lstStyle>
            <a:lvl1pPr>
              <a:defRPr/>
            </a:lvl1pPr>
          </a:lstStyle>
          <a:p>
            <a:pPr>
              <a:defRPr/>
            </a:pPr>
            <a:fld id="{46CFA71E-3DCB-4107-BDFF-FFD0320DE178}" type="datetime1">
              <a:rPr lang="zh-TW" altLang="en-US" smtClean="0"/>
              <a:t>2020/11/25</a:t>
            </a:fld>
            <a:endParaRPr lang="en-US" altLang="zh-TW"/>
          </a:p>
        </p:txBody>
      </p:sp>
      <p:sp>
        <p:nvSpPr>
          <p:cNvPr id="4" name="Rectangle 4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zh-TW"/>
          </a:p>
        </p:txBody>
      </p:sp>
      <p:sp>
        <p:nvSpPr>
          <p:cNvPr id="5" name="Rectangle 46"/>
          <p:cNvSpPr>
            <a:spLocks noGrp="1" noChangeArrowheads="1"/>
          </p:cNvSpPr>
          <p:nvPr>
            <p:ph type="sldNum" sz="quarter" idx="12"/>
          </p:nvPr>
        </p:nvSpPr>
        <p:spPr>
          <a:xfrm>
            <a:off x="6588224" y="6165304"/>
            <a:ext cx="2133600" cy="365125"/>
          </a:xfrm>
          <a:ln/>
        </p:spPr>
        <p:txBody>
          <a:bodyPr/>
          <a:lstStyle>
            <a:lvl1pPr>
              <a:defRPr/>
            </a:lvl1pPr>
          </a:lstStyle>
          <a:p>
            <a:pPr>
              <a:defRPr/>
            </a:pPr>
            <a:fld id="{7DB2B6FA-C618-4C8D-8CA0-9E74737F7EDA}" type="slidenum">
              <a:rPr lang="zh-TW" altLang="en-US"/>
              <a:pPr>
                <a:defRPr/>
              </a:pPr>
              <a:t>‹#›</a:t>
            </a:fld>
            <a:endParaRPr lang="en-US" altLang="zh-TW" dirty="0"/>
          </a:p>
        </p:txBody>
      </p:sp>
    </p:spTree>
    <p:extLst>
      <p:ext uri="{BB962C8B-B14F-4D97-AF65-F5344CB8AC3E}">
        <p14:creationId xmlns:p14="http://schemas.microsoft.com/office/powerpoint/2010/main" val="1648808268"/>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971600" y="274638"/>
            <a:ext cx="7715200" cy="1143000"/>
          </a:xfrm>
        </p:spPr>
        <p:txBody>
          <a:bodyPr/>
          <a:lstStyle>
            <a:lvl1pPr>
              <a:defRPr>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lvl1pPr>
              <a:defRPr>
                <a:ea typeface="標楷體" panose="03000509000000000000" pitchFamily="65" charset="-120"/>
              </a:defRPr>
            </a:lvl1pPr>
          </a:lstStyle>
          <a:p>
            <a:fld id="{202037EE-C872-4C14-A9CB-4C399A37214A}" type="datetime1">
              <a:rPr lang="zh-TW" altLang="en-US" smtClean="0"/>
              <a:t>2020/11/25</a:t>
            </a:fld>
            <a:endParaRPr lang="zh-TW" altLang="en-US" dirty="0"/>
          </a:p>
        </p:txBody>
      </p:sp>
      <p:sp>
        <p:nvSpPr>
          <p:cNvPr id="5" name="頁尾版面配置區 4"/>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6" name="投影片編號版面配置區 5"/>
          <p:cNvSpPr>
            <a:spLocks noGrp="1"/>
          </p:cNvSpPr>
          <p:nvPr>
            <p:ph type="sldNum" sz="quarter" idx="12"/>
          </p:nvPr>
        </p:nvSpPr>
        <p:spPr>
          <a:xfrm>
            <a:off x="6804248" y="6165304"/>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3847289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ea typeface="標楷體" panose="03000509000000000000" pitchFamily="65" charset="-120"/>
              </a:defRPr>
            </a:lvl1pPr>
          </a:lstStyle>
          <a:p>
            <a:fld id="{10B88718-51E8-435B-9B03-492740EA9E33}" type="datetime1">
              <a:rPr lang="zh-TW" altLang="en-US" smtClean="0"/>
              <a:t>2020/11/25</a:t>
            </a:fld>
            <a:endParaRPr lang="zh-TW" altLang="en-US" dirty="0"/>
          </a:p>
        </p:txBody>
      </p:sp>
      <p:sp>
        <p:nvSpPr>
          <p:cNvPr id="5" name="頁尾版面配置區 4"/>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6" name="投影片編號版面配置區 5"/>
          <p:cNvSpPr>
            <a:spLocks noGrp="1"/>
          </p:cNvSpPr>
          <p:nvPr>
            <p:ph type="sldNum" sz="quarter" idx="12"/>
          </p:nvPr>
        </p:nvSpPr>
        <p:spPr>
          <a:xfrm>
            <a:off x="6804248" y="6165304"/>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157196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lvl1pPr>
              <a:defRPr>
                <a:ea typeface="標楷體" panose="03000509000000000000" pitchFamily="65" charset="-120"/>
              </a:defRPr>
            </a:lvl1pPr>
          </a:lstStyle>
          <a:p>
            <a:fld id="{1D9B366C-B9F5-44FC-B932-FFB99C49141C}" type="datetime1">
              <a:rPr lang="zh-TW" altLang="en-US" smtClean="0"/>
              <a:t>2020/11/25</a:t>
            </a:fld>
            <a:endParaRPr lang="zh-TW" altLang="en-US" dirty="0"/>
          </a:p>
        </p:txBody>
      </p:sp>
      <p:sp>
        <p:nvSpPr>
          <p:cNvPr id="6" name="頁尾版面配置區 5"/>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7" name="投影片編號版面配置區 6"/>
          <p:cNvSpPr>
            <a:spLocks noGrp="1"/>
          </p:cNvSpPr>
          <p:nvPr>
            <p:ph type="sldNum" sz="quarter" idx="12"/>
          </p:nvPr>
        </p:nvSpPr>
        <p:spPr>
          <a:xfrm>
            <a:off x="6732240" y="6165304"/>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160887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ea typeface="標楷體" panose="03000509000000000000" pitchFamily="65" charset="-120"/>
              </a:defRPr>
            </a:lvl1pPr>
          </a:lstStyle>
          <a:p>
            <a:fld id="{67955F5C-428B-4379-A9D8-5331D19AC8CE}" type="datetime1">
              <a:rPr lang="zh-TW" altLang="en-US" smtClean="0"/>
              <a:t>2020/11/25</a:t>
            </a:fld>
            <a:endParaRPr lang="zh-TW" altLang="en-US" dirty="0"/>
          </a:p>
        </p:txBody>
      </p:sp>
      <p:sp>
        <p:nvSpPr>
          <p:cNvPr id="8" name="頁尾版面配置區 7"/>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9" name="投影片編號版面配置區 8"/>
          <p:cNvSpPr>
            <a:spLocks noGrp="1"/>
          </p:cNvSpPr>
          <p:nvPr>
            <p:ph type="sldNum" sz="quarter" idx="12"/>
          </p:nvPr>
        </p:nvSpPr>
        <p:spPr>
          <a:xfrm>
            <a:off x="6804248" y="6093296"/>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27488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日期版面配置區 2"/>
          <p:cNvSpPr>
            <a:spLocks noGrp="1"/>
          </p:cNvSpPr>
          <p:nvPr>
            <p:ph type="dt" sz="half" idx="10"/>
          </p:nvPr>
        </p:nvSpPr>
        <p:spPr/>
        <p:txBody>
          <a:bodyPr/>
          <a:lstStyle>
            <a:lvl1pPr>
              <a:defRPr>
                <a:ea typeface="標楷體" panose="03000509000000000000" pitchFamily="65" charset="-120"/>
              </a:defRPr>
            </a:lvl1pPr>
          </a:lstStyle>
          <a:p>
            <a:fld id="{62EDF9DF-7F2F-49DF-AB63-502C70A2B1BF}" type="datetime1">
              <a:rPr lang="zh-TW" altLang="en-US" smtClean="0"/>
              <a:t>2020/11/25</a:t>
            </a:fld>
            <a:endParaRPr lang="zh-TW" altLang="en-US" dirty="0"/>
          </a:p>
        </p:txBody>
      </p:sp>
      <p:sp>
        <p:nvSpPr>
          <p:cNvPr id="4" name="頁尾版面配置區 3"/>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5" name="投影片編號版面配置區 4"/>
          <p:cNvSpPr>
            <a:spLocks noGrp="1"/>
          </p:cNvSpPr>
          <p:nvPr>
            <p:ph type="sldNum" sz="quarter" idx="12"/>
          </p:nvPr>
        </p:nvSpPr>
        <p:spPr>
          <a:xfrm>
            <a:off x="6732240" y="6093296"/>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148601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ea typeface="標楷體" panose="03000509000000000000" pitchFamily="65" charset="-120"/>
              </a:defRPr>
            </a:lvl1pPr>
          </a:lstStyle>
          <a:p>
            <a:fld id="{1B72D70D-F2F7-401D-A86E-B6B00EC4D6C6}" type="datetime1">
              <a:rPr lang="zh-TW" altLang="en-US" smtClean="0"/>
              <a:t>2020/11/25</a:t>
            </a:fld>
            <a:endParaRPr lang="zh-TW" altLang="en-US" dirty="0"/>
          </a:p>
        </p:txBody>
      </p:sp>
      <p:sp>
        <p:nvSpPr>
          <p:cNvPr id="3" name="頁尾版面配置區 2"/>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4" name="投影片編號版面配置區 3"/>
          <p:cNvSpPr>
            <a:spLocks noGrp="1"/>
          </p:cNvSpPr>
          <p:nvPr>
            <p:ph type="sldNum" sz="quarter" idx="12"/>
          </p:nvPr>
        </p:nvSpPr>
        <p:spPr>
          <a:xfrm>
            <a:off x="6732240" y="6093296"/>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263368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ea typeface="標楷體" panose="03000509000000000000" pitchFamily="65" charset="-120"/>
              </a:defRPr>
            </a:lvl1pPr>
          </a:lstStyle>
          <a:p>
            <a:fld id="{45A10DBA-4AD3-49DF-AD7F-F291E29A886A}" type="datetime1">
              <a:rPr lang="zh-TW" altLang="en-US" smtClean="0"/>
              <a:t>2020/11/25</a:t>
            </a:fld>
            <a:endParaRPr lang="zh-TW" altLang="en-US" dirty="0"/>
          </a:p>
        </p:txBody>
      </p:sp>
      <p:sp>
        <p:nvSpPr>
          <p:cNvPr id="6" name="頁尾版面配置區 5"/>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7" name="投影片編號版面配置區 6"/>
          <p:cNvSpPr>
            <a:spLocks noGrp="1"/>
          </p:cNvSpPr>
          <p:nvPr>
            <p:ph type="sldNum" sz="quarter" idx="12"/>
          </p:nvPr>
        </p:nvSpPr>
        <p:spPr>
          <a:xfrm>
            <a:off x="6588224" y="6093296"/>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377476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ea typeface="標楷體" panose="03000509000000000000" pitchFamily="65" charset="-120"/>
              </a:defRPr>
            </a:lvl1pPr>
          </a:lstStyle>
          <a:p>
            <a:fld id="{FA2C52FF-AF70-4A44-95BB-6B1FA9CE5DC5}" type="datetime1">
              <a:rPr lang="zh-TW" altLang="en-US" smtClean="0"/>
              <a:t>2020/11/25</a:t>
            </a:fld>
            <a:endParaRPr lang="zh-TW" altLang="en-US" dirty="0"/>
          </a:p>
        </p:txBody>
      </p:sp>
      <p:sp>
        <p:nvSpPr>
          <p:cNvPr id="6" name="頁尾版面配置區 5"/>
          <p:cNvSpPr>
            <a:spLocks noGrp="1"/>
          </p:cNvSpPr>
          <p:nvPr>
            <p:ph type="ftr" sz="quarter" idx="11"/>
          </p:nvPr>
        </p:nvSpPr>
        <p:spPr/>
        <p:txBody>
          <a:bodyPr/>
          <a:lstStyle>
            <a:lvl1pPr>
              <a:defRPr>
                <a:ea typeface="標楷體" panose="03000509000000000000" pitchFamily="65" charset="-120"/>
              </a:defRPr>
            </a:lvl1pPr>
          </a:lstStyle>
          <a:p>
            <a:endParaRPr lang="zh-TW" altLang="en-US" dirty="0"/>
          </a:p>
        </p:txBody>
      </p:sp>
      <p:sp>
        <p:nvSpPr>
          <p:cNvPr id="7" name="投影片編號版面配置區 6"/>
          <p:cNvSpPr>
            <a:spLocks noGrp="1"/>
          </p:cNvSpPr>
          <p:nvPr>
            <p:ph type="sldNum" sz="quarter" idx="12"/>
          </p:nvPr>
        </p:nvSpPr>
        <p:spPr>
          <a:xfrm>
            <a:off x="6660232" y="6093296"/>
            <a:ext cx="2133600" cy="365125"/>
          </a:xfrm>
        </p:spPr>
        <p:txBody>
          <a:bodyPr/>
          <a:lstStyle>
            <a:lvl1pPr>
              <a:defRPr>
                <a:ea typeface="標楷體" panose="03000509000000000000" pitchFamily="65" charset="-120"/>
              </a:defRPr>
            </a:lvl1pPr>
          </a:lstStyle>
          <a:p>
            <a:fld id="{A36E6B7E-3405-4ABC-8F0A-11CAAA034E4E}" type="slidenum">
              <a:rPr lang="zh-TW" altLang="en-US" smtClean="0"/>
              <a:pPr/>
              <a:t>‹#›</a:t>
            </a:fld>
            <a:endParaRPr lang="zh-TW" altLang="en-US" dirty="0"/>
          </a:p>
        </p:txBody>
      </p:sp>
    </p:spTree>
    <p:extLst>
      <p:ext uri="{BB962C8B-B14F-4D97-AF65-F5344CB8AC3E}">
        <p14:creationId xmlns:p14="http://schemas.microsoft.com/office/powerpoint/2010/main" val="381671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2" descr="\\192.168.0.1\volume9\蘇佳瑩\套用公版教材\圖片2.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31440"/>
            <a:ext cx="9137650" cy="1274763"/>
          </a:xfrm>
          <a:prstGeom prst="rect">
            <a:avLst/>
          </a:prstGeom>
          <a:noFill/>
          <a:extLst>
            <a:ext uri="{909E8E84-426E-40DD-AFC4-6F175D3DCCD1}">
              <a14:hiddenFill xmlns:a14="http://schemas.microsoft.com/office/drawing/2010/main">
                <a:solidFill>
                  <a:srgbClr val="FFFFFF"/>
                </a:solidFill>
              </a14:hiddenFill>
            </a:ext>
          </a:extLst>
        </p:spPr>
      </p:pic>
      <p:sp>
        <p:nvSpPr>
          <p:cNvPr id="2" name="標題版面配置區 1"/>
          <p:cNvSpPr>
            <a:spLocks noGrp="1"/>
          </p:cNvSpPr>
          <p:nvPr>
            <p:ph type="title"/>
          </p:nvPr>
        </p:nvSpPr>
        <p:spPr>
          <a:xfrm>
            <a:off x="1187624" y="274638"/>
            <a:ext cx="7499176" cy="1143000"/>
          </a:xfrm>
          <a:prstGeom prst="rect">
            <a:avLst/>
          </a:prstGeom>
        </p:spPr>
        <p:txBody>
          <a:bodyPr vert="horz" lIns="91440" tIns="45720" rIns="91440" bIns="45720" rtlCol="0" anchor="ctr">
            <a:noAutofit/>
          </a:bodyPr>
          <a:lstStyle/>
          <a:p>
            <a:endParaRPr lang="zh-TW" altLang="en-US" dirty="0"/>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標楷體" panose="03000509000000000000" pitchFamily="65" charset="-120"/>
              </a:defRPr>
            </a:lvl1pPr>
          </a:lstStyle>
          <a:p>
            <a:fld id="{C978F826-8E0B-41FD-9228-6D216300165E}" type="datetime1">
              <a:rPr lang="zh-TW" altLang="en-US" smtClean="0"/>
              <a:t>2020/11/25</a:t>
            </a:fld>
            <a:endParaRPr lang="zh-TW" altLang="en-US" dirty="0"/>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標楷體" panose="03000509000000000000" pitchFamily="65" charset="-120"/>
              </a:defRPr>
            </a:lvl1pPr>
          </a:lstStyle>
          <a:p>
            <a:endParaRPr lang="zh-TW" altLang="en-US" dirty="0"/>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標楷體" panose="03000509000000000000" pitchFamily="65" charset="-120"/>
              </a:defRPr>
            </a:lvl1pPr>
          </a:lstStyle>
          <a:p>
            <a:fld id="{A36E6B7E-3405-4ABC-8F0A-11CAAA034E4E}" type="slidenum">
              <a:rPr lang="zh-TW" altLang="en-US" smtClean="0"/>
              <a:pPr/>
              <a:t>‹#›</a:t>
            </a:fld>
            <a:endParaRPr lang="zh-TW" altLang="en-US" dirty="0"/>
          </a:p>
        </p:txBody>
      </p:sp>
      <p:pic>
        <p:nvPicPr>
          <p:cNvPr id="9" name="圖片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117336"/>
            <a:ext cx="9144000" cy="1481328"/>
          </a:xfrm>
          <a:prstGeom prst="rect">
            <a:avLst/>
          </a:prstGeom>
        </p:spPr>
      </p:pic>
    </p:spTree>
    <p:extLst>
      <p:ext uri="{BB962C8B-B14F-4D97-AF65-F5344CB8AC3E}">
        <p14:creationId xmlns:p14="http://schemas.microsoft.com/office/powerpoint/2010/main" val="144489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3600" b="1" kern="1200">
          <a:solidFill>
            <a:schemeClr val="tx1"/>
          </a:solidFill>
          <a:latin typeface="標楷體" panose="03000509000000000000" pitchFamily="65" charset="-120"/>
          <a:ea typeface="標楷體" panose="03000509000000000000" pitchFamily="65" charset="-120"/>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wmf"/><Relationship Id="rId4" Type="http://schemas.openxmlformats.org/officeDocument/2006/relationships/image" Target="../media/image9.png"/><Relationship Id="rId9"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a:lstStyle/>
          <a:p>
            <a:r>
              <a:rPr lang="en-US" altLang="zh-TW" dirty="0">
                <a:solidFill>
                  <a:srgbClr val="FF0000"/>
                </a:solidFill>
              </a:rPr>
              <a:t>C1 Basic concepts for hazard communication</a:t>
            </a:r>
            <a:endParaRPr lang="zh-TW" altLang="en-US" dirty="0">
              <a:solidFill>
                <a:srgbClr val="FF0000"/>
              </a:solidFill>
            </a:endParaRPr>
          </a:p>
        </p:txBody>
      </p:sp>
      <p:sp>
        <p:nvSpPr>
          <p:cNvPr id="4" name="文字方塊 3">
            <a:extLst>
              <a:ext uri="{FF2B5EF4-FFF2-40B4-BE49-F238E27FC236}">
                <a16:creationId xmlns:a16="http://schemas.microsoft.com/office/drawing/2014/main" id="{0D0162E1-B03A-47BC-8556-8A2B4B90C129}"/>
              </a:ext>
            </a:extLst>
          </p:cNvPr>
          <p:cNvSpPr txBox="1"/>
          <p:nvPr/>
        </p:nvSpPr>
        <p:spPr>
          <a:xfrm>
            <a:off x="179512" y="1286858"/>
            <a:ext cx="8610128" cy="1569660"/>
          </a:xfrm>
          <a:prstGeom prst="rect">
            <a:avLst/>
          </a:prstGeom>
          <a:noFill/>
        </p:spPr>
        <p:txBody>
          <a:bodyPr wrap="square" rtlCol="0">
            <a:spAutoFit/>
          </a:bodyPr>
          <a:lstStyle/>
          <a:p>
            <a:pPr algn="ctr"/>
            <a:r>
              <a:rPr lang="en-US" altLang="zh-TW" sz="3200" b="1" dirty="0">
                <a:latin typeface="Times New Roman" panose="02020603050405020304" pitchFamily="18" charset="0"/>
                <a:cs typeface="Times New Roman" panose="02020603050405020304" pitchFamily="18" charset="0"/>
              </a:rPr>
              <a:t>Campus Occupational Safety and Health knowledge and education training promotion program of the Ministry of  Education</a:t>
            </a:r>
          </a:p>
        </p:txBody>
      </p:sp>
    </p:spTree>
    <p:extLst>
      <p:ext uri="{BB962C8B-B14F-4D97-AF65-F5344CB8AC3E}">
        <p14:creationId xmlns:p14="http://schemas.microsoft.com/office/powerpoint/2010/main" val="210446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5"/>
          <p:cNvSpPr>
            <a:spLocks noChangeArrowheads="1"/>
          </p:cNvSpPr>
          <p:nvPr/>
        </p:nvSpPr>
        <p:spPr bwMode="auto">
          <a:xfrm>
            <a:off x="611636" y="1771622"/>
            <a:ext cx="3816349" cy="4493538"/>
          </a:xfrm>
          <a:prstGeom prst="rect">
            <a:avLst/>
          </a:prstGeom>
          <a:noFill/>
          <a:ln w="9525">
            <a:solidFill>
              <a:schemeClr val="tx1"/>
            </a:solidFill>
            <a:miter lim="800000"/>
            <a:headEnd/>
            <a:tailEnd/>
          </a:ln>
        </p:spPr>
        <p:txBody>
          <a:bodyPr wrap="square">
            <a:spAutoFit/>
          </a:bodyPr>
          <a:lstStyle/>
          <a:p>
            <a:r>
              <a:rPr lang="en-US" altLang="zh-TW" sz="2200" dirty="0">
                <a:latin typeface="Times New Roman" panose="02020603050405020304" pitchFamily="18" charset="0"/>
                <a:cs typeface="Times New Roman" panose="02020603050405020304" pitchFamily="18" charset="0"/>
              </a:rPr>
              <a:t>Original hazard communication system:</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Categorization: nine categories</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Basis of labeling: CNS6864 and UN Orange Book, or UN Recommendations on the Transport of Dangerous Goods Model Regulations </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Consistent labeling between transport and workplaces</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MSDS covers contents of 16 items.</a:t>
            </a:r>
            <a:endParaRPr lang="zh-TW" altLang="en-US" sz="22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220" name="Rectangle 22"/>
          <p:cNvSpPr>
            <a:spLocks noChangeArrowheads="1"/>
          </p:cNvSpPr>
          <p:nvPr/>
        </p:nvSpPr>
        <p:spPr bwMode="auto">
          <a:xfrm>
            <a:off x="899592" y="596009"/>
            <a:ext cx="7204216" cy="1077218"/>
          </a:xfrm>
          <a:prstGeom prst="rect">
            <a:avLst/>
          </a:prstGeom>
          <a:noFill/>
          <a:ln w="9525">
            <a:noFill/>
            <a:miter lim="800000"/>
            <a:headEnd/>
            <a:tailEnd/>
          </a:ln>
        </p:spPr>
        <p:txBody>
          <a:bodyPr wrap="none">
            <a:spAutoFit/>
          </a:bodyPr>
          <a:lstStyle/>
          <a:p>
            <a:r>
              <a:rPr lang="en-US" altLang="zh-TW" sz="3200" b="1" dirty="0">
                <a:latin typeface="Times New Roman" panose="02020603050405020304" pitchFamily="18" charset="0"/>
                <a:ea typeface="標楷體" panose="03000509000000000000" pitchFamily="65" charset="-120"/>
                <a:cs typeface="Times New Roman" panose="02020603050405020304" pitchFamily="18" charset="0"/>
              </a:rPr>
              <a:t>Original hazard communication system </a:t>
            </a:r>
          </a:p>
          <a:p>
            <a:pPr algn="ctr"/>
            <a:r>
              <a:rPr lang="en-US" altLang="zh-TW" sz="3200" b="1" dirty="0">
                <a:latin typeface="Times New Roman" panose="02020603050405020304" pitchFamily="18" charset="0"/>
                <a:ea typeface="標楷體" panose="03000509000000000000" pitchFamily="65" charset="-120"/>
                <a:cs typeface="Times New Roman" panose="02020603050405020304" pitchFamily="18" charset="0"/>
              </a:rPr>
              <a:t>&amp; GHS</a:t>
            </a:r>
            <a:endParaRPr lang="zh-TW" altLang="en-US" sz="32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221" name="Rectangle 58"/>
          <p:cNvSpPr>
            <a:spLocks noChangeArrowheads="1"/>
          </p:cNvSpPr>
          <p:nvPr/>
        </p:nvSpPr>
        <p:spPr bwMode="auto">
          <a:xfrm>
            <a:off x="4716016" y="1772807"/>
            <a:ext cx="3960440" cy="4493538"/>
          </a:xfrm>
          <a:prstGeom prst="rect">
            <a:avLst/>
          </a:prstGeom>
          <a:noFill/>
          <a:ln w="9525">
            <a:solidFill>
              <a:schemeClr val="tx1"/>
            </a:solidFill>
            <a:miter lim="800000"/>
            <a:headEnd/>
            <a:tailEnd/>
          </a:ln>
        </p:spPr>
        <p:txBody>
          <a:bodyPr wrap="square">
            <a:spAutoFit/>
          </a:bodyPr>
          <a:lstStyle/>
          <a:p>
            <a:r>
              <a:rPr lang="en-US" altLang="zh-TW" sz="2200" dirty="0">
                <a:latin typeface="Times New Roman" panose="02020603050405020304" pitchFamily="18" charset="0"/>
                <a:cs typeface="Times New Roman" panose="02020603050405020304" pitchFamily="18" charset="0"/>
              </a:rPr>
              <a:t>GHS: </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Categorization: 27 kinds under three major categories</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Basis of labeling: CNS15030 and the UN GHS Purple Book</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Labeling inconsistent between transport and workplaces but more inclusive </a:t>
            </a:r>
            <a:endParaRPr lang="zh-TW" altLang="zh-TW" sz="2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200" dirty="0">
                <a:latin typeface="Times New Roman" panose="02020603050405020304" pitchFamily="18" charset="0"/>
                <a:cs typeface="Times New Roman" panose="02020603050405020304" pitchFamily="18" charset="0"/>
              </a:rPr>
              <a:t>No much change in substantial contents, with SDS still covering 16 items.</a:t>
            </a:r>
            <a:endParaRPr lang="zh-TW" altLang="en-US" sz="2200" dirty="0">
              <a:solidFill>
                <a:srgbClr val="00000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10</a:t>
            </a:fld>
            <a:endParaRPr lang="zh-TW" altLang="en-US" dirty="0"/>
          </a:p>
        </p:txBody>
      </p:sp>
    </p:spTree>
    <p:extLst>
      <p:ext uri="{BB962C8B-B14F-4D97-AF65-F5344CB8AC3E}">
        <p14:creationId xmlns:p14="http://schemas.microsoft.com/office/powerpoint/2010/main" val="341802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673058" y="1999350"/>
            <a:ext cx="7818662" cy="3416320"/>
          </a:xfrm>
          <a:prstGeom prst="rect">
            <a:avLst/>
          </a:prstGeom>
          <a:noFill/>
          <a:ln w="9525">
            <a:noFill/>
            <a:miter lim="800000"/>
            <a:headEnd/>
            <a:tailEnd/>
          </a:ln>
        </p:spPr>
        <p:txBody>
          <a:bodyPr wrap="square">
            <a:spAutoFit/>
          </a:bodyPr>
          <a:lstStyle/>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Hazard recognition: Help laborers recognize potential hazards in workplaces.</a:t>
            </a:r>
          </a:p>
          <a:p>
            <a:pPr marL="457200" indent="-457200">
              <a:buFont typeface="+mj-lt"/>
              <a:buAutoNum type="arabicPeriod"/>
            </a:pP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Laborers' right to know: Laborers have the right to know potential hazards for substances they contact in workplaces. </a:t>
            </a:r>
          </a:p>
          <a:p>
            <a:pPr marL="457200" indent="-457200">
              <a:buFont typeface="+mj-lt"/>
              <a:buAutoNum type="arabicPeriod"/>
            </a:pP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Reduction of hazards: Consensus forms between employers and laborers, thereby cutting hazards. </a:t>
            </a:r>
            <a:endParaRPr lang="zh-TW" altLang="zh-TW" sz="2400" dirty="0">
              <a:latin typeface="Times New Roman" panose="02020603050405020304" pitchFamily="18" charset="0"/>
              <a:cs typeface="Times New Roman" panose="02020603050405020304" pitchFamily="18" charset="0"/>
            </a:endParaRPr>
          </a:p>
        </p:txBody>
      </p:sp>
      <p:sp>
        <p:nvSpPr>
          <p:cNvPr id="5" name="矩形 4"/>
          <p:cNvSpPr/>
          <p:nvPr/>
        </p:nvSpPr>
        <p:spPr>
          <a:xfrm>
            <a:off x="0" y="836712"/>
            <a:ext cx="9144000" cy="584775"/>
          </a:xfrm>
          <a:prstGeom prst="rect">
            <a:avLst/>
          </a:prstGeom>
        </p:spPr>
        <p:txBody>
          <a:bodyPr wrap="square">
            <a:spAutoFit/>
          </a:bodyPr>
          <a:lstStyle/>
          <a:p>
            <a:pPr algn="ctr"/>
            <a:r>
              <a:rPr lang="en-US" altLang="zh-TW" sz="3200" b="1" kern="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III. Purposes of hazard communication</a:t>
            </a:r>
            <a:endParaRPr lang="zh-TW" altLang="en-US" sz="32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11</a:t>
            </a:fld>
            <a:endParaRPr lang="zh-TW" altLang="en-US" dirty="0"/>
          </a:p>
        </p:txBody>
      </p:sp>
    </p:spTree>
    <p:extLst>
      <p:ext uri="{BB962C8B-B14F-4D97-AF65-F5344CB8AC3E}">
        <p14:creationId xmlns:p14="http://schemas.microsoft.com/office/powerpoint/2010/main" val="264024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05514" y="819648"/>
            <a:ext cx="8748464" cy="1143000"/>
          </a:xfrm>
        </p:spPr>
        <p:txBody>
          <a:bodyPr/>
          <a:lstStyle/>
          <a:p>
            <a:r>
              <a:rPr lang="en-US" altLang="zh-TW" sz="3200" dirty="0">
                <a:solidFill>
                  <a:srgbClr val="FF0000"/>
                </a:solidFill>
                <a:latin typeface="Times New Roman" panose="02020603050405020304" pitchFamily="18" charset="0"/>
              </a:rPr>
              <a:t>IV. What are hazardous chemicals </a:t>
            </a:r>
            <a:br>
              <a:rPr lang="en-US" altLang="zh-TW" sz="3200" dirty="0">
                <a:solidFill>
                  <a:srgbClr val="FF0000"/>
                </a:solidFill>
                <a:latin typeface="Times New Roman" panose="02020603050405020304" pitchFamily="18" charset="0"/>
              </a:rPr>
            </a:br>
            <a:r>
              <a:rPr lang="en-US" altLang="zh-TW" sz="3200" dirty="0">
                <a:solidFill>
                  <a:srgbClr val="FF0000"/>
                </a:solidFill>
                <a:latin typeface="Times New Roman" panose="02020603050405020304" pitchFamily="18" charset="0"/>
              </a:rPr>
              <a:t>(hazardous materials)</a:t>
            </a:r>
            <a:endParaRPr lang="zh-TW" altLang="zh-TW" sz="3200" dirty="0">
              <a:solidFill>
                <a:srgbClr val="FF0000"/>
              </a:solidFill>
              <a:latin typeface="Times New Roman" panose="02020603050405020304" pitchFamily="18" charset="0"/>
            </a:endParaRPr>
          </a:p>
        </p:txBody>
      </p:sp>
      <p:sp>
        <p:nvSpPr>
          <p:cNvPr id="7" name="Line 9"/>
          <p:cNvSpPr>
            <a:spLocks noChangeShapeType="1"/>
          </p:cNvSpPr>
          <p:nvPr/>
        </p:nvSpPr>
        <p:spPr bwMode="auto">
          <a:xfrm>
            <a:off x="6149253" y="2227896"/>
            <a:ext cx="0" cy="252881"/>
          </a:xfrm>
          <a:prstGeom prst="line">
            <a:avLst/>
          </a:prstGeom>
          <a:noFill/>
          <a:ln w="63500">
            <a:solidFill>
              <a:schemeClr val="tx1"/>
            </a:solidFill>
            <a:round/>
            <a:headEnd/>
            <a:tailEn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8" name="Text Box 4"/>
          <p:cNvSpPr txBox="1">
            <a:spLocks noChangeArrowheads="1"/>
          </p:cNvSpPr>
          <p:nvPr/>
        </p:nvSpPr>
        <p:spPr bwMode="auto">
          <a:xfrm>
            <a:off x="551019" y="2157856"/>
            <a:ext cx="2287587" cy="369332"/>
          </a:xfrm>
          <a:prstGeom prst="rect">
            <a:avLst/>
          </a:prstGeom>
          <a:noFill/>
          <a:ln w="9525">
            <a:solidFill>
              <a:schemeClr val="tx1"/>
            </a:solidFill>
            <a:miter lim="800000"/>
            <a:headEnd/>
            <a:tailEnd/>
          </a:ln>
        </p:spPr>
        <p:txBody>
          <a:bodyPr>
            <a:spAutoFit/>
          </a:bodyPr>
          <a:lstStyle/>
          <a:p>
            <a:pPr algn="ctr"/>
            <a:r>
              <a:rPr lang="en-US" altLang="zh-TW" dirty="0">
                <a:latin typeface="Times New Roman" panose="02020603050405020304" pitchFamily="18" charset="0"/>
                <a:cs typeface="Times New Roman" panose="02020603050405020304" pitchFamily="18" charset="0"/>
              </a:rPr>
              <a:t>Hazardous materials</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 name="Line 5"/>
          <p:cNvSpPr>
            <a:spLocks noChangeShapeType="1"/>
          </p:cNvSpPr>
          <p:nvPr/>
        </p:nvSpPr>
        <p:spPr bwMode="auto">
          <a:xfrm>
            <a:off x="3054506" y="2215374"/>
            <a:ext cx="304800" cy="0"/>
          </a:xfrm>
          <a:prstGeom prst="line">
            <a:avLst/>
          </a:prstGeom>
          <a:noFill/>
          <a:ln w="63500">
            <a:solidFill>
              <a:schemeClr val="tx1"/>
            </a:solidFill>
            <a:round/>
            <a:headEnd/>
            <a:tailEn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10" name="Line 6"/>
          <p:cNvSpPr>
            <a:spLocks noChangeShapeType="1"/>
          </p:cNvSpPr>
          <p:nvPr/>
        </p:nvSpPr>
        <p:spPr bwMode="auto">
          <a:xfrm>
            <a:off x="3054506" y="2453767"/>
            <a:ext cx="304800" cy="0"/>
          </a:xfrm>
          <a:prstGeom prst="line">
            <a:avLst/>
          </a:prstGeom>
          <a:noFill/>
          <a:ln w="63500">
            <a:solidFill>
              <a:schemeClr val="tx1"/>
            </a:solidFill>
            <a:round/>
            <a:headEnd/>
            <a:tailEn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11" name="Text Box 7"/>
          <p:cNvSpPr txBox="1">
            <a:spLocks noChangeArrowheads="1"/>
          </p:cNvSpPr>
          <p:nvPr/>
        </p:nvSpPr>
        <p:spPr bwMode="auto">
          <a:xfrm>
            <a:off x="3676806" y="2157856"/>
            <a:ext cx="2107887" cy="369332"/>
          </a:xfrm>
          <a:prstGeom prst="rect">
            <a:avLst/>
          </a:prstGeom>
          <a:noFill/>
          <a:ln w="9525">
            <a:solidFill>
              <a:schemeClr val="tx1"/>
            </a:solidFill>
            <a:miter lim="800000"/>
            <a:headEnd/>
            <a:tailEnd/>
          </a:ln>
        </p:spPr>
        <p:txBody>
          <a:bodyPr wrap="square">
            <a:spAutoFit/>
          </a:bodyPr>
          <a:lstStyle/>
          <a:p>
            <a:pPr algn="ctr">
              <a:spcBef>
                <a:spcPct val="50000"/>
              </a:spcBef>
            </a:pPr>
            <a:r>
              <a:rPr lang="en-US" altLang="zh-TW" dirty="0">
                <a:latin typeface="Times New Roman" panose="02020603050405020304" pitchFamily="18" charset="0"/>
                <a:cs typeface="Times New Roman" panose="02020603050405020304" pitchFamily="18" charset="0"/>
              </a:rPr>
              <a:t>dangerous materials</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2" name="Line 8"/>
          <p:cNvSpPr>
            <a:spLocks noChangeShapeType="1"/>
          </p:cNvSpPr>
          <p:nvPr/>
        </p:nvSpPr>
        <p:spPr bwMode="auto">
          <a:xfrm>
            <a:off x="6004791" y="2360921"/>
            <a:ext cx="304800" cy="0"/>
          </a:xfrm>
          <a:prstGeom prst="line">
            <a:avLst/>
          </a:prstGeom>
          <a:noFill/>
          <a:ln w="63500">
            <a:solidFill>
              <a:schemeClr val="tx1"/>
            </a:solidFill>
            <a:round/>
            <a:headEnd/>
            <a:tailEn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13" name="Text Box 10"/>
          <p:cNvSpPr txBox="1">
            <a:spLocks noChangeArrowheads="1"/>
          </p:cNvSpPr>
          <p:nvPr/>
        </p:nvSpPr>
        <p:spPr bwMode="auto">
          <a:xfrm>
            <a:off x="6496206" y="2172344"/>
            <a:ext cx="1830388" cy="369332"/>
          </a:xfrm>
          <a:prstGeom prst="rect">
            <a:avLst/>
          </a:prstGeom>
          <a:noFill/>
          <a:ln w="9525">
            <a:solidFill>
              <a:schemeClr val="tx1"/>
            </a:solidFill>
            <a:miter lim="800000"/>
            <a:headEnd/>
            <a:tailEnd/>
          </a:ln>
        </p:spPr>
        <p:txBody>
          <a:bodyPr>
            <a:spAutoFit/>
          </a:bodyPr>
          <a:lstStyle/>
          <a:p>
            <a:pPr algn="ctr">
              <a:spcBef>
                <a:spcPct val="50000"/>
              </a:spcBef>
            </a:pPr>
            <a:r>
              <a:rPr lang="en-US" altLang="zh-TW" dirty="0">
                <a:latin typeface="Times New Roman" panose="02020603050405020304" pitchFamily="18" charset="0"/>
                <a:cs typeface="Times New Roman" panose="02020603050405020304" pitchFamily="18" charset="0"/>
              </a:rPr>
              <a:t>harmful materials</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4" name="Oval 11"/>
          <p:cNvSpPr>
            <a:spLocks noChangeArrowheads="1"/>
          </p:cNvSpPr>
          <p:nvPr/>
        </p:nvSpPr>
        <p:spPr bwMode="auto">
          <a:xfrm>
            <a:off x="503936" y="2852936"/>
            <a:ext cx="3810000" cy="803267"/>
          </a:xfrm>
          <a:prstGeom prst="ellipse">
            <a:avLst/>
          </a:prstGeom>
          <a:solidFill>
            <a:srgbClr val="FDE6D1"/>
          </a:solidFill>
          <a:ln w="38100">
            <a:solidFill>
              <a:schemeClr val="accent2"/>
            </a:solidFill>
            <a:round/>
            <a:headEnd/>
            <a:tailEnd/>
          </a:ln>
        </p:spPr>
        <p:txBody>
          <a:bodyPr wrap="none" anchor="ctr"/>
          <a:lstStyle/>
          <a:p>
            <a:pPr algn="ctr"/>
            <a:r>
              <a:rPr lang="en-US" altLang="zh-TW" dirty="0">
                <a:latin typeface="Times New Roman" panose="02020603050405020304" pitchFamily="18" charset="0"/>
                <a:cs typeface="Times New Roman" panose="02020603050405020304" pitchFamily="18" charset="0"/>
              </a:rPr>
              <a:t>What are dangerous materials?</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5" name="Oval 12"/>
          <p:cNvSpPr>
            <a:spLocks noChangeArrowheads="1"/>
          </p:cNvSpPr>
          <p:nvPr/>
        </p:nvSpPr>
        <p:spPr bwMode="auto">
          <a:xfrm>
            <a:off x="4926930" y="2887287"/>
            <a:ext cx="3600450" cy="803267"/>
          </a:xfrm>
          <a:prstGeom prst="ellipse">
            <a:avLst/>
          </a:prstGeom>
          <a:solidFill>
            <a:srgbClr val="FDD1F6"/>
          </a:solidFill>
          <a:ln w="38100">
            <a:solidFill>
              <a:srgbClr val="000099"/>
            </a:solidFill>
            <a:round/>
            <a:headEnd/>
            <a:tailEnd/>
          </a:ln>
        </p:spPr>
        <p:txBody>
          <a:bodyPr wrap="none" anchor="ctr"/>
          <a:lstStyle/>
          <a:p>
            <a:pPr algn="ctr"/>
            <a:r>
              <a:rPr lang="en-US" altLang="zh-TW" dirty="0">
                <a:latin typeface="Times New Roman" panose="02020603050405020304" pitchFamily="18" charset="0"/>
                <a:cs typeface="Times New Roman" panose="02020603050405020304" pitchFamily="18" charset="0"/>
              </a:rPr>
              <a:t>What are harmful materials?</a:t>
            </a:r>
            <a:endParaRPr lang="zh-TW" altLang="en-US" sz="40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6" name="Line 13"/>
          <p:cNvSpPr>
            <a:spLocks noChangeShapeType="1"/>
          </p:cNvSpPr>
          <p:nvPr/>
        </p:nvSpPr>
        <p:spPr bwMode="auto">
          <a:xfrm>
            <a:off x="2404890" y="3656204"/>
            <a:ext cx="0" cy="442541"/>
          </a:xfrm>
          <a:prstGeom prst="line">
            <a:avLst/>
          </a:prstGeom>
          <a:noFill/>
          <a:ln w="63500">
            <a:solidFill>
              <a:schemeClr val="tx1"/>
            </a:solidFill>
            <a:round/>
            <a:headEnd/>
            <a:tailEnd type="triangle" w="med" len="me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17" name="Line 14"/>
          <p:cNvSpPr>
            <a:spLocks noChangeShapeType="1"/>
          </p:cNvSpPr>
          <p:nvPr/>
        </p:nvSpPr>
        <p:spPr bwMode="auto">
          <a:xfrm>
            <a:off x="6726610" y="3690554"/>
            <a:ext cx="0" cy="408191"/>
          </a:xfrm>
          <a:prstGeom prst="line">
            <a:avLst/>
          </a:prstGeom>
          <a:noFill/>
          <a:ln w="63500">
            <a:solidFill>
              <a:schemeClr val="tx1"/>
            </a:solidFill>
            <a:round/>
            <a:headEnd/>
            <a:tailEnd type="triangle" w="med" len="me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18" name="Text Box 15"/>
          <p:cNvSpPr txBox="1">
            <a:spLocks noChangeArrowheads="1"/>
          </p:cNvSpPr>
          <p:nvPr/>
        </p:nvSpPr>
        <p:spPr bwMode="auto">
          <a:xfrm>
            <a:off x="465432" y="4184857"/>
            <a:ext cx="3886200" cy="646331"/>
          </a:xfrm>
          <a:prstGeom prst="rect">
            <a:avLst/>
          </a:prstGeom>
          <a:noFill/>
          <a:ln w="9525">
            <a:noFill/>
            <a:miter lim="800000"/>
            <a:headEnd/>
            <a:tailEnd/>
          </a:ln>
        </p:spPr>
        <p:txBody>
          <a:bodyPr>
            <a:spAutoFit/>
          </a:bodyPr>
          <a:lstStyle/>
          <a:p>
            <a:pPr algn="ctr"/>
            <a:r>
              <a:rPr lang="en-US" altLang="zh-TW" dirty="0">
                <a:latin typeface="Times New Roman" panose="02020603050405020304" pitchFamily="18" charset="0"/>
                <a:cs typeface="Times New Roman" panose="02020603050405020304" pitchFamily="18" charset="0"/>
              </a:rPr>
              <a:t>Materials that may cause the dangers of burning and explosion.</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9" name="Text Box 16"/>
          <p:cNvSpPr txBox="1">
            <a:spLocks noChangeArrowheads="1"/>
          </p:cNvSpPr>
          <p:nvPr/>
        </p:nvSpPr>
        <p:spPr bwMode="auto">
          <a:xfrm>
            <a:off x="4784304" y="4187804"/>
            <a:ext cx="3884612" cy="646331"/>
          </a:xfrm>
          <a:prstGeom prst="rect">
            <a:avLst/>
          </a:prstGeom>
          <a:noFill/>
          <a:ln w="9525">
            <a:noFill/>
            <a:miter lim="800000"/>
            <a:headEnd/>
            <a:tailEnd/>
          </a:ln>
        </p:spPr>
        <p:txBody>
          <a:bodyPr>
            <a:spAutoFit/>
          </a:bodyPr>
          <a:lstStyle/>
          <a:p>
            <a:pPr algn="ctr"/>
            <a:r>
              <a:rPr lang="en-US" altLang="zh-TW" dirty="0">
                <a:latin typeface="Times New Roman" panose="02020603050405020304" pitchFamily="18" charset="0"/>
                <a:cs typeface="Times New Roman" panose="02020603050405020304" pitchFamily="18" charset="0"/>
              </a:rPr>
              <a:t>Materials that may cause poisoning or harm health.</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0" name="Rectangle 17"/>
          <p:cNvSpPr>
            <a:spLocks noChangeArrowheads="1"/>
          </p:cNvSpPr>
          <p:nvPr/>
        </p:nvSpPr>
        <p:spPr bwMode="auto">
          <a:xfrm>
            <a:off x="-36512" y="4990075"/>
            <a:ext cx="9191022" cy="2063322"/>
          </a:xfrm>
          <a:prstGeom prst="rect">
            <a:avLst/>
          </a:prstGeom>
          <a:solidFill>
            <a:schemeClr val="bg1"/>
          </a:solidFill>
          <a:ln w="9525">
            <a:noFill/>
            <a:miter lim="800000"/>
            <a:headEnd/>
            <a:tailEnd/>
          </a:ln>
        </p:spPr>
        <p:txBody>
          <a:bodyPr wrap="square">
            <a:spAutoFit/>
          </a:bodyPr>
          <a:lstStyle/>
          <a:p>
            <a:pPr>
              <a:lnSpc>
                <a:spcPct val="120000"/>
              </a:lnSpc>
              <a:buClr>
                <a:schemeClr val="tx1"/>
              </a:buClr>
              <a:buSzPct val="60000"/>
              <a:buFont typeface="Wingdings" pitchFamily="2" charset="2"/>
              <a:buChar char="n"/>
            </a:pPr>
            <a:r>
              <a:rPr lang="en-US" altLang="zh-TW" dirty="0">
                <a:latin typeface="Times New Roman" panose="02020603050405020304" pitchFamily="18" charset="0"/>
                <a:cs typeface="Times New Roman" panose="02020603050405020304" pitchFamily="18" charset="0"/>
              </a:rPr>
              <a:t>Dangerous materials and harmful materials monitored and controlled by the Council of Labor Affairs</a:t>
            </a:r>
          </a:p>
          <a:p>
            <a:pPr>
              <a:lnSpc>
                <a:spcPct val="120000"/>
              </a:lnSpc>
              <a:buClr>
                <a:schemeClr val="tx1"/>
              </a:buClr>
              <a:buSzPct val="60000"/>
              <a:buFont typeface="Wingdings" pitchFamily="2" charset="2"/>
              <a:buChar char="n"/>
            </a:pPr>
            <a:r>
              <a:rPr lang="en-US" altLang="zh-TW" dirty="0">
                <a:latin typeface="Times New Roman" panose="02020603050405020304" pitchFamily="18" charset="0"/>
                <a:cs typeface="Times New Roman" panose="02020603050405020304" pitchFamily="18" charset="0"/>
              </a:rPr>
              <a:t>Toxic chemicals monitored and controlled by the Environmental Protection Administration </a:t>
            </a:r>
          </a:p>
          <a:p>
            <a:pPr>
              <a:lnSpc>
                <a:spcPct val="120000"/>
              </a:lnSpc>
              <a:buClr>
                <a:schemeClr val="tx1"/>
              </a:buClr>
              <a:buSzPct val="60000"/>
            </a:pPr>
            <a:r>
              <a:rPr lang="en-US" altLang="zh-TW" dirty="0">
                <a:latin typeface="Times New Roman" panose="02020603050405020304" pitchFamily="18" charset="0"/>
                <a:cs typeface="Times New Roman" panose="02020603050405020304" pitchFamily="18" charset="0"/>
              </a:rPr>
              <a:t>(305 kinds in four categories)</a:t>
            </a:r>
          </a:p>
          <a:p>
            <a:pPr>
              <a:lnSpc>
                <a:spcPct val="120000"/>
              </a:lnSpc>
              <a:buClr>
                <a:schemeClr val="tx1"/>
              </a:buClr>
              <a:buSzPct val="60000"/>
              <a:buFont typeface="Wingdings" pitchFamily="2" charset="2"/>
              <a:buChar char="n"/>
            </a:pPr>
            <a:r>
              <a:rPr lang="en-US" altLang="zh-TW" dirty="0">
                <a:latin typeface="Times New Roman" panose="02020603050405020304" pitchFamily="18" charset="0"/>
                <a:cs typeface="Times New Roman" panose="02020603050405020304" pitchFamily="18" charset="0"/>
              </a:rPr>
              <a:t>Dangerous materials monitored and controlled by Ministry of Transportation and Communications (nine major categories)</a:t>
            </a:r>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投影片編號版面配置區 4"/>
          <p:cNvSpPr>
            <a:spLocks noGrp="1"/>
          </p:cNvSpPr>
          <p:nvPr>
            <p:ph type="sldNum" sz="quarter" idx="12"/>
          </p:nvPr>
        </p:nvSpPr>
        <p:spPr>
          <a:xfrm>
            <a:off x="6762208" y="6312449"/>
            <a:ext cx="2133600" cy="365125"/>
          </a:xfrm>
        </p:spPr>
        <p:txBody>
          <a:bodyPr/>
          <a:lstStyle/>
          <a:p>
            <a:fld id="{A36E6B7E-3405-4ABC-8F0A-11CAAA034E4E}" type="slidenum">
              <a:rPr lang="zh-TW" altLang="en-US" smtClean="0"/>
              <a:pPr/>
              <a:t>12</a:t>
            </a:fld>
            <a:endParaRPr lang="zh-TW" altLang="en-US" dirty="0"/>
          </a:p>
        </p:txBody>
      </p:sp>
    </p:spTree>
    <p:extLst>
      <p:ext uri="{BB962C8B-B14F-4D97-AF65-F5344CB8AC3E}">
        <p14:creationId xmlns:p14="http://schemas.microsoft.com/office/powerpoint/2010/main" val="3690642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42" y="796234"/>
            <a:ext cx="9144000" cy="1143000"/>
          </a:xfrm>
        </p:spPr>
        <p:txBody>
          <a:bodyPr/>
          <a:lstStyle/>
          <a:p>
            <a:r>
              <a:rPr lang="en-US" altLang="zh-TW" sz="3200" dirty="0">
                <a:solidFill>
                  <a:srgbClr val="FF0000"/>
                </a:solidFill>
                <a:latin typeface="Times New Roman" panose="02020603050405020304" pitchFamily="18" charset="0"/>
              </a:rPr>
              <a:t>V. Regulations for the Labeling and Hazard Communication of Hazardous Chemicals</a:t>
            </a:r>
            <a:endParaRPr lang="zh-TW" altLang="zh-TW" sz="3200" dirty="0">
              <a:solidFill>
                <a:srgbClr val="FF0000"/>
              </a:solidFill>
              <a:latin typeface="Times New Roman" panose="02020603050405020304" pitchFamily="18" charset="0"/>
            </a:endParaRPr>
          </a:p>
        </p:txBody>
      </p:sp>
      <p:sp>
        <p:nvSpPr>
          <p:cNvPr id="24581" name="Rectangle 3"/>
          <p:cNvSpPr>
            <a:spLocks noGrp="1" noChangeArrowheads="1"/>
          </p:cNvSpPr>
          <p:nvPr>
            <p:ph sz="quarter" idx="1"/>
          </p:nvPr>
        </p:nvSpPr>
        <p:spPr>
          <a:xfrm>
            <a:off x="629456" y="2002048"/>
            <a:ext cx="7901422" cy="4781550"/>
          </a:xfrm>
        </p:spPr>
        <p:txBody>
          <a:bodyPr/>
          <a:lstStyle/>
          <a:p>
            <a:pPr marL="0" indent="0">
              <a:lnSpc>
                <a:spcPct val="150000"/>
              </a:lnSpc>
              <a:buNone/>
            </a:pPr>
            <a:r>
              <a:rPr lang="en-US" altLang="zh-TW" dirty="0"/>
              <a:t>Chapter 1 General principles </a:t>
            </a:r>
            <a:endParaRPr lang="zh-TW" altLang="zh-TW" dirty="0"/>
          </a:p>
          <a:p>
            <a:pPr marL="0" indent="0">
              <a:lnSpc>
                <a:spcPct val="150000"/>
              </a:lnSpc>
              <a:buNone/>
            </a:pPr>
            <a:r>
              <a:rPr lang="en-US" altLang="zh-TW" dirty="0"/>
              <a:t>Chapter 2 Labeling</a:t>
            </a:r>
            <a:endParaRPr lang="zh-TW" altLang="zh-TW" dirty="0"/>
          </a:p>
          <a:p>
            <a:pPr marL="1709738" indent="-1709738">
              <a:buNone/>
            </a:pPr>
            <a:r>
              <a:rPr lang="en-US" altLang="zh-TW" dirty="0"/>
              <a:t>Chapter 3 Safety data sheet, checklist, disclosure, and communication measures</a:t>
            </a:r>
            <a:endParaRPr lang="zh-TW" altLang="zh-TW" dirty="0"/>
          </a:p>
          <a:p>
            <a:pPr marL="0" indent="0">
              <a:lnSpc>
                <a:spcPct val="150000"/>
              </a:lnSpc>
              <a:buNone/>
            </a:pPr>
            <a:r>
              <a:rPr lang="en-US" altLang="zh-TW" dirty="0"/>
              <a:t>Chapter 4 Supplementary provisions</a:t>
            </a:r>
            <a:endParaRPr lang="zh-TW" altLang="zh-TW" dirty="0"/>
          </a:p>
        </p:txBody>
      </p:sp>
      <p:sp>
        <p:nvSpPr>
          <p:cNvPr id="3" name="投影片編號版面配置區 2"/>
          <p:cNvSpPr>
            <a:spLocks noGrp="1"/>
          </p:cNvSpPr>
          <p:nvPr>
            <p:ph type="sldNum" sz="quarter" idx="12"/>
          </p:nvPr>
        </p:nvSpPr>
        <p:spPr>
          <a:xfrm>
            <a:off x="6762208" y="6312445"/>
            <a:ext cx="2133600" cy="365125"/>
          </a:xfrm>
        </p:spPr>
        <p:txBody>
          <a:bodyPr/>
          <a:lstStyle/>
          <a:p>
            <a:fld id="{A36E6B7E-3405-4ABC-8F0A-11CAAA034E4E}" type="slidenum">
              <a:rPr lang="zh-TW" altLang="en-US" smtClean="0"/>
              <a:pPr/>
              <a:t>13</a:t>
            </a:fld>
            <a:endParaRPr lang="zh-TW" altLang="en-US" dirty="0"/>
          </a:p>
        </p:txBody>
      </p:sp>
    </p:spTree>
    <p:extLst>
      <p:ext uri="{BB962C8B-B14F-4D97-AF65-F5344CB8AC3E}">
        <p14:creationId xmlns:p14="http://schemas.microsoft.com/office/powerpoint/2010/main" val="20474363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9"/>
          <p:cNvSpPr txBox="1">
            <a:spLocks noChangeArrowheads="1"/>
          </p:cNvSpPr>
          <p:nvPr/>
        </p:nvSpPr>
        <p:spPr bwMode="auto">
          <a:xfrm>
            <a:off x="636590" y="1999350"/>
            <a:ext cx="7870819" cy="2980624"/>
          </a:xfrm>
          <a:prstGeom prst="rect">
            <a:avLst/>
          </a:prstGeom>
          <a:noFill/>
          <a:ln w="9525">
            <a:noFill/>
            <a:miter lim="800000"/>
            <a:headEnd/>
            <a:tailEnd/>
          </a:ln>
        </p:spPr>
        <p:txBody>
          <a:bodyPr wrap="square">
            <a:spAutoFit/>
          </a:bodyPr>
          <a:lstStyle/>
          <a:p>
            <a:pPr marL="457200" indent="-457200">
              <a:lnSpc>
                <a:spcPct val="150000"/>
              </a:lnSpc>
              <a:buFont typeface="+mj-lt"/>
              <a:buAutoNum type="arabicPeriod"/>
            </a:pPr>
            <a:r>
              <a:rPr lang="en-US" altLang="zh-TW" sz="2400" dirty="0">
                <a:latin typeface="Times New Roman" panose="02020603050405020304" pitchFamily="18" charset="0"/>
                <a:cs typeface="Times New Roman" panose="02020603050405020304" pitchFamily="18" charset="0"/>
              </a:rPr>
              <a:t>Produce checklist of hazardous materials.</a:t>
            </a:r>
            <a:endParaRPr lang="zh-TW" altLang="zh-TW" sz="2400" dirty="0">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altLang="zh-TW" sz="2400" dirty="0">
                <a:latin typeface="Times New Roman" panose="02020603050405020304" pitchFamily="18" charset="0"/>
                <a:cs typeface="Times New Roman" panose="02020603050405020304" pitchFamily="18" charset="0"/>
              </a:rPr>
              <a:t>Provide safety data sheet (SDS).</a:t>
            </a:r>
            <a:endParaRPr lang="zh-TW" altLang="zh-TW" sz="2400" dirty="0">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altLang="zh-TW" sz="2400" dirty="0">
                <a:latin typeface="Times New Roman" panose="02020603050405020304" pitchFamily="18" charset="0"/>
                <a:cs typeface="Times New Roman" panose="02020603050405020304" pitchFamily="18" charset="0"/>
              </a:rPr>
              <a:t>Place label on containers (hazard symbol + contents)</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Provide employees education and training on hazard communication (three hours).</a:t>
            </a:r>
            <a:endParaRPr lang="zh-TW" altLang="zh-TW" sz="2400" dirty="0">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altLang="zh-TW" sz="2400" dirty="0">
                <a:latin typeface="Times New Roman" panose="02020603050405020304" pitchFamily="18" charset="0"/>
                <a:cs typeface="Times New Roman" panose="02020603050405020304" pitchFamily="18" charset="0"/>
              </a:rPr>
              <a:t>Formulate hazard communication plan.</a:t>
            </a:r>
            <a:endParaRPr lang="zh-TW" altLang="zh-TW" sz="2400" dirty="0">
              <a:latin typeface="Times New Roman" panose="02020603050405020304" pitchFamily="18" charset="0"/>
              <a:cs typeface="Times New Roman" panose="02020603050405020304" pitchFamily="18" charset="0"/>
            </a:endParaRPr>
          </a:p>
        </p:txBody>
      </p:sp>
      <p:sp>
        <p:nvSpPr>
          <p:cNvPr id="2" name="矩形 1"/>
          <p:cNvSpPr/>
          <p:nvPr/>
        </p:nvSpPr>
        <p:spPr>
          <a:xfrm>
            <a:off x="899592" y="752028"/>
            <a:ext cx="7344816" cy="1308820"/>
          </a:xfrm>
          <a:prstGeom prst="rect">
            <a:avLst/>
          </a:prstGeom>
        </p:spPr>
        <p:txBody>
          <a:bodyPr wrap="square">
            <a:spAutoFit/>
          </a:bodyPr>
          <a:lstStyle/>
          <a:p>
            <a:pPr algn="ctr">
              <a:lnSpc>
                <a:spcPct val="130000"/>
              </a:lnSpc>
              <a:spcBef>
                <a:spcPct val="0"/>
              </a:spcBef>
            </a:pP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Five major mandatory work items for employers</a:t>
            </a:r>
            <a:endPar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742750" y="6314013"/>
            <a:ext cx="2133600" cy="365125"/>
          </a:xfrm>
        </p:spPr>
        <p:txBody>
          <a:bodyPr/>
          <a:lstStyle/>
          <a:p>
            <a:fld id="{A36E6B7E-3405-4ABC-8F0A-11CAAA034E4E}" type="slidenum">
              <a:rPr lang="zh-TW" altLang="en-US" smtClean="0"/>
              <a:pPr/>
              <a:t>14</a:t>
            </a:fld>
            <a:endParaRPr lang="zh-TW" altLang="en-US" dirty="0"/>
          </a:p>
        </p:txBody>
      </p:sp>
    </p:spTree>
    <p:extLst>
      <p:ext uri="{BB962C8B-B14F-4D97-AF65-F5344CB8AC3E}">
        <p14:creationId xmlns:p14="http://schemas.microsoft.com/office/powerpoint/2010/main" val="659334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836712"/>
            <a:ext cx="9144000" cy="1077218"/>
          </a:xfrm>
          <a:prstGeom prst="rect">
            <a:avLst/>
          </a:prstGeom>
          <a:noFill/>
          <a:ln w="9525">
            <a:noFill/>
            <a:miter lim="800000"/>
            <a:headEnd/>
            <a:tailEnd/>
          </a:ln>
        </p:spPr>
        <p:txBody>
          <a:bodyPr anchor="ctr">
            <a:spAutoFit/>
          </a:bodyPr>
          <a:lstStyle/>
          <a:p>
            <a:pPr algn="ct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Chapter 1 Hazardous chemicals </a:t>
            </a:r>
          </a:p>
          <a:p>
            <a:pPr algn="ct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in workplaces (26 kinds)</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graphicFrame>
        <p:nvGraphicFramePr>
          <p:cNvPr id="316477" name="Group 61"/>
          <p:cNvGraphicFramePr>
            <a:graphicFrameLocks noGrp="1"/>
          </p:cNvGraphicFramePr>
          <p:nvPr>
            <p:extLst>
              <p:ext uri="{D42A27DB-BD31-4B8C-83A1-F6EECF244321}">
                <p14:modId xmlns:p14="http://schemas.microsoft.com/office/powerpoint/2010/main" val="1959238724"/>
              </p:ext>
            </p:extLst>
          </p:nvPr>
        </p:nvGraphicFramePr>
        <p:xfrm>
          <a:off x="339460" y="1913930"/>
          <a:ext cx="8532440" cy="5040000"/>
        </p:xfrm>
        <a:graphic>
          <a:graphicData uri="http://schemas.openxmlformats.org/drawingml/2006/table">
            <a:tbl>
              <a:tblPr/>
              <a:tblGrid>
                <a:gridCol w="2736304">
                  <a:extLst>
                    <a:ext uri="{9D8B030D-6E8A-4147-A177-3AD203B41FA5}">
                      <a16:colId xmlns:a16="http://schemas.microsoft.com/office/drawing/2014/main" val="20000"/>
                    </a:ext>
                  </a:extLst>
                </a:gridCol>
                <a:gridCol w="5796136">
                  <a:extLst>
                    <a:ext uri="{9D8B030D-6E8A-4147-A177-3AD203B41FA5}">
                      <a16:colId xmlns:a16="http://schemas.microsoft.com/office/drawing/2014/main" val="20001"/>
                    </a:ext>
                  </a:extLst>
                </a:gridCol>
              </a:tblGrid>
              <a:tr h="37664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Physical hazards (16 kinds)</a:t>
                      </a:r>
                      <a:r>
                        <a:rPr kumimoji="1" lang="en-US" altLang="zh-TW" sz="1800" b="0" i="0" u="none" strike="noStrike" cap="none" normalizeH="0" baseline="0" dirty="0">
                          <a:ln>
                            <a:noFill/>
                          </a:ln>
                          <a:solidFill>
                            <a:schemeClr val="tx1"/>
                          </a:solidFill>
                          <a:effectLst/>
                          <a:latin typeface="Times New Roman" panose="02020603050405020304" pitchFamily="18" charset="0"/>
                          <a:ea typeface="標楷體" pitchFamily="65" charset="-120"/>
                          <a:cs typeface="Times New Roman" panose="02020603050405020304"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Health hazards (10 kinds)</a:t>
                      </a:r>
                      <a:endParaRPr kumimoji="1" lang="en-US" altLang="zh-TW" sz="1800" b="0" i="0" u="none" strike="noStrike" cap="none" normalizeH="0" baseline="0" dirty="0">
                        <a:ln>
                          <a:noFill/>
                        </a:ln>
                        <a:solidFill>
                          <a:schemeClr val="tx1"/>
                        </a:solidFill>
                        <a:effectLst/>
                        <a:latin typeface="Times New Roman" panose="02020603050405020304" pitchFamily="18" charset="0"/>
                        <a:ea typeface="標楷體" pitchFamily="65" charset="-12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663356">
                <a:tc>
                  <a:txBody>
                    <a:bodyPr/>
                    <a:lstStyle/>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Explosives </a:t>
                      </a: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Inflammable gas</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Inflammable aerosol</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Oxidizing gas</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Pressurized gas</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Inflammable liquid</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Inflammable solid</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Self-reaction substances</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Pyrophoric liquid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Pyrophoric solid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Substances forbidden to contact with water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Oxidizing liquid</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Oxidizing solid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Organic peroxide</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Metal corrosive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acute toxins: swallowing, skin, inhalation</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Corrosive/skin-irritating substances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Substances seriously damaging/irritating eyes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Allergens for respiratory tract or skin</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Mutable substances for reproductive cells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Carcinogen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Reproductive toxin  </a:t>
                      </a: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Toxin for specific organ system</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l">
                        <a:buFont typeface="Wingdings" panose="05000000000000000000" pitchFamily="2" charset="2"/>
                        <a:buNone/>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     -- Single exposure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Toxin for specific organ system</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0" indent="0" algn="l">
                        <a:buFont typeface="Wingdings" panose="05000000000000000000" pitchFamily="2" charset="2"/>
                        <a:buNone/>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     --Multiple exposure</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285750" indent="-285750" algn="l">
                        <a:buFont typeface="Wingdings" panose="05000000000000000000" pitchFamily="2" charset="2"/>
                        <a:buChar char="l"/>
                      </a:pPr>
                      <a:r>
                        <a:rPr lang="en-US" altLang="zh-TW" sz="1800" kern="1200" dirty="0">
                          <a:solidFill>
                            <a:schemeClr val="tx1"/>
                          </a:solidFill>
                          <a:effectLst/>
                          <a:latin typeface="Times New Roman" panose="02020603050405020304" pitchFamily="18" charset="0"/>
                          <a:ea typeface="+mn-ea"/>
                          <a:cs typeface="Times New Roman" panose="02020603050405020304" pitchFamily="18" charset="0"/>
                        </a:rPr>
                        <a:t>Inhalation hazardous substance  </a:t>
                      </a:r>
                      <a:endParaRPr lang="zh-TW" altLang="zh-TW" sz="1800" kern="1200" dirty="0">
                        <a:solidFill>
                          <a:schemeClr val="tx1"/>
                        </a:solidFill>
                        <a:effectLst/>
                        <a:latin typeface="Times New Roman" panose="02020603050405020304" pitchFamily="18" charset="0"/>
                        <a:ea typeface="+mn-ea"/>
                        <a:cs typeface="Times New Roman" panose="02020603050405020304" pitchFamily="18" charset="0"/>
                      </a:endParaRPr>
                    </a:p>
                    <a:p>
                      <a:pPr marL="9525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br>
                        <a:rPr kumimoji="1" lang="zh-TW" altLang="en-US" sz="1800" b="0" i="0" u="none" strike="noStrike" cap="none" normalizeH="0" baseline="0" dirty="0">
                          <a:ln>
                            <a:noFill/>
                          </a:ln>
                          <a:solidFill>
                            <a:schemeClr val="tx1"/>
                          </a:solidFill>
                          <a:effectLst/>
                          <a:latin typeface="Times New Roman" panose="02020603050405020304" pitchFamily="18" charset="0"/>
                          <a:ea typeface="標楷體" pitchFamily="65" charset="-120"/>
                          <a:cs typeface="Times New Roman" panose="02020603050405020304" pitchFamily="18" charset="0"/>
                        </a:rPr>
                      </a:br>
                      <a:endParaRPr kumimoji="1" lang="zh-TW" altLang="en-US" sz="1800" b="0" i="0" u="none" strike="noStrike" cap="none" normalizeH="0" baseline="0" dirty="0">
                        <a:ln>
                          <a:noFill/>
                        </a:ln>
                        <a:solidFill>
                          <a:schemeClr val="tx1"/>
                        </a:solidFill>
                        <a:effectLst/>
                        <a:latin typeface="Times New Roman" panose="02020603050405020304" pitchFamily="18" charset="0"/>
                        <a:ea typeface="標楷體" pitchFamily="65" charset="-12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3" name="投影片編號版面配置區 2"/>
          <p:cNvSpPr>
            <a:spLocks noGrp="1"/>
          </p:cNvSpPr>
          <p:nvPr>
            <p:ph type="sldNum" sz="quarter" idx="12"/>
          </p:nvPr>
        </p:nvSpPr>
        <p:spPr>
          <a:xfrm>
            <a:off x="6758880" y="6314008"/>
            <a:ext cx="2133600" cy="365125"/>
          </a:xfrm>
        </p:spPr>
        <p:txBody>
          <a:bodyPr/>
          <a:lstStyle/>
          <a:p>
            <a:fld id="{A36E6B7E-3405-4ABC-8F0A-11CAAA034E4E}" type="slidenum">
              <a:rPr lang="zh-TW" altLang="en-US" smtClean="0"/>
              <a:pPr/>
              <a:t>15</a:t>
            </a:fld>
            <a:endParaRPr lang="zh-TW" altLang="en-US" dirty="0"/>
          </a:p>
        </p:txBody>
      </p:sp>
    </p:spTree>
    <p:extLst>
      <p:ext uri="{BB962C8B-B14F-4D97-AF65-F5344CB8AC3E}">
        <p14:creationId xmlns:p14="http://schemas.microsoft.com/office/powerpoint/2010/main" val="309385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654270" y="1124744"/>
            <a:ext cx="7846640" cy="5078313"/>
          </a:xfrm>
          <a:prstGeom prst="rect">
            <a:avLst/>
          </a:prstGeom>
          <a:noFill/>
          <a:ln w="9525">
            <a:noFill/>
            <a:miter lim="800000"/>
            <a:headEnd/>
            <a:tailEnd/>
          </a:ln>
        </p:spPr>
        <p:txBody>
          <a:bodyPr wrap="square">
            <a:spAutoFit/>
          </a:bodyPr>
          <a:lstStyle/>
          <a:p>
            <a:r>
              <a:rPr lang="en-US" altLang="zh-TW" sz="2400" dirty="0">
                <a:latin typeface="Times New Roman" panose="02020603050405020304" pitchFamily="18" charset="0"/>
                <a:cs typeface="Times New Roman" panose="02020603050405020304" pitchFamily="18" charset="0"/>
              </a:rPr>
              <a:t>Labeling items: </a:t>
            </a:r>
            <a:endParaRPr lang="zh-TW"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1) Hazard symbol   2) Contents </a:t>
            </a:r>
            <a:endParaRPr lang="zh-TW" altLang="zh-TW" sz="2400" dirty="0">
              <a:latin typeface="Times New Roman" panose="02020603050405020304" pitchFamily="18" charset="0"/>
              <a:cs typeface="Times New Roman" panose="02020603050405020304" pitchFamily="18" charset="0"/>
            </a:endParaRPr>
          </a:p>
          <a:p>
            <a:pPr>
              <a:lnSpc>
                <a:spcPct val="150000"/>
              </a:lnSpc>
            </a:pPr>
            <a:r>
              <a:rPr lang="en-US" altLang="zh-TW" sz="2400" dirty="0">
                <a:latin typeface="Times New Roman" panose="02020603050405020304" pitchFamily="18" charset="0"/>
                <a:cs typeface="Times New Roman" panose="02020603050405020304" pitchFamily="18" charset="0"/>
              </a:rPr>
              <a:t>Labeling regulations: </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n"/>
            </a:pPr>
            <a:r>
              <a:rPr lang="en-US" altLang="zh-TW" sz="2400" dirty="0">
                <a:latin typeface="Times New Roman" panose="02020603050405020304" pitchFamily="18" charset="0"/>
                <a:cs typeface="Times New Roman" panose="02020603050405020304" pitchFamily="18" charset="0"/>
              </a:rPr>
              <a:t>Containers containing over 100 ml hazardous chemicals should bear label according to the classification and symbol set in the regulation (for chemicals unable to be classified, label with contents only is sufficient), with description of contents mainly in Chinese, supplemented with some foreign language understandable to laborers handling operation, if necessary.</a:t>
            </a:r>
          </a:p>
          <a:p>
            <a:pPr marL="342900" indent="-342900">
              <a:buFont typeface="Wingdings" panose="05000000000000000000" pitchFamily="2" charset="2"/>
              <a:buChar char="n"/>
            </a:pPr>
            <a:r>
              <a:rPr lang="en-US" altLang="zh-TW" sz="2400" dirty="0">
                <a:latin typeface="Times New Roman" panose="02020603050405020304" pitchFamily="18" charset="0"/>
                <a:cs typeface="Times New Roman" panose="02020603050405020304" pitchFamily="18" charset="0"/>
              </a:rPr>
              <a:t>For containers with capacity less than 100 ml, labeling only needs to include chemical name, symbol, and word of warning. </a:t>
            </a:r>
            <a:endParaRPr lang="zh-TW" altLang="zh-TW" sz="2400" dirty="0">
              <a:latin typeface="Times New Roman" panose="02020603050405020304" pitchFamily="18" charset="0"/>
              <a:cs typeface="Times New Roman" panose="02020603050405020304" pitchFamily="18" charset="0"/>
            </a:endParaRPr>
          </a:p>
        </p:txBody>
      </p:sp>
      <p:sp>
        <p:nvSpPr>
          <p:cNvPr id="3" name="Rectangle 2"/>
          <p:cNvSpPr txBox="1">
            <a:spLocks noChangeArrowheads="1"/>
          </p:cNvSpPr>
          <p:nvPr/>
        </p:nvSpPr>
        <p:spPr bwMode="auto">
          <a:xfrm>
            <a:off x="685800" y="116632"/>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defRPr/>
            </a:pPr>
            <a:r>
              <a:rPr kumimoji="1" lang="en-US" altLang="zh-TW" sz="3200" b="1" kern="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Chapter 2 Labeling</a:t>
            </a:r>
            <a:endParaRPr kumimoji="1" lang="zh-TW" altLang="en-US" sz="3200" b="1" i="0" u="none" strike="noStrike" kern="0" cap="none" spc="0" normalizeH="0" baseline="0" noProof="0" dirty="0">
              <a:ln>
                <a:noFill/>
              </a:ln>
              <a:solidFill>
                <a:srgbClr val="FF0000"/>
              </a:solidFill>
              <a:effectLst/>
              <a:uLnTx/>
              <a:uFillTx/>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742750" y="6319830"/>
            <a:ext cx="2133600" cy="365125"/>
          </a:xfrm>
        </p:spPr>
        <p:txBody>
          <a:bodyPr/>
          <a:lstStyle/>
          <a:p>
            <a:fld id="{A36E6B7E-3405-4ABC-8F0A-11CAAA034E4E}" type="slidenum">
              <a:rPr lang="zh-TW" altLang="en-US" smtClean="0"/>
              <a:pPr/>
              <a:t>16</a:t>
            </a:fld>
            <a:endParaRPr lang="zh-TW" altLang="en-US" dirty="0"/>
          </a:p>
        </p:txBody>
      </p:sp>
    </p:spTree>
    <p:extLst>
      <p:ext uri="{BB962C8B-B14F-4D97-AF65-F5344CB8AC3E}">
        <p14:creationId xmlns:p14="http://schemas.microsoft.com/office/powerpoint/2010/main" val="397831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19"/>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Types of hazard symbols (1)</a:t>
            </a:r>
            <a:endPar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2" name="群組 1">
            <a:extLst>
              <a:ext uri="{FF2B5EF4-FFF2-40B4-BE49-F238E27FC236}">
                <a16:creationId xmlns:a16="http://schemas.microsoft.com/office/drawing/2014/main" id="{B4BD5D7C-825A-404F-9B42-09AE20A5B213}"/>
              </a:ext>
            </a:extLst>
          </p:cNvPr>
          <p:cNvGrpSpPr/>
          <p:nvPr/>
        </p:nvGrpSpPr>
        <p:grpSpPr>
          <a:xfrm>
            <a:off x="549920" y="1513627"/>
            <a:ext cx="8052966" cy="4953290"/>
            <a:chOff x="623490" y="1124744"/>
            <a:chExt cx="8052966" cy="4953290"/>
          </a:xfrm>
        </p:grpSpPr>
        <p:sp>
          <p:nvSpPr>
            <p:cNvPr id="320552" name="Rectangle 40"/>
            <p:cNvSpPr>
              <a:spLocks noChangeArrowheads="1"/>
            </p:cNvSpPr>
            <p:nvPr/>
          </p:nvSpPr>
          <p:spPr bwMode="auto">
            <a:xfrm>
              <a:off x="5946994" y="4999998"/>
              <a:ext cx="272946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51" name="Rectangle 39"/>
            <p:cNvSpPr>
              <a:spLocks noChangeArrowheads="1"/>
            </p:cNvSpPr>
            <p:nvPr/>
          </p:nvSpPr>
          <p:spPr bwMode="auto">
            <a:xfrm>
              <a:off x="3307812" y="4999998"/>
              <a:ext cx="263918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50" name="Rectangle 38"/>
            <p:cNvSpPr>
              <a:spLocks noChangeArrowheads="1"/>
            </p:cNvSpPr>
            <p:nvPr/>
          </p:nvSpPr>
          <p:spPr bwMode="auto">
            <a:xfrm>
              <a:off x="623490" y="4999998"/>
              <a:ext cx="268432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85" name="Rectangle 35"/>
            <p:cNvSpPr>
              <a:spLocks noChangeArrowheads="1"/>
            </p:cNvSpPr>
            <p:nvPr/>
          </p:nvSpPr>
          <p:spPr bwMode="auto">
            <a:xfrm>
              <a:off x="1250684" y="4426937"/>
              <a:ext cx="2684322" cy="573061"/>
            </a:xfrm>
            <a:prstGeom prst="rect">
              <a:avLst/>
            </a:prstGeom>
            <a:noFill/>
            <a:ln w="9525">
              <a:noFill/>
              <a:miter lim="800000"/>
              <a:headEnd/>
              <a:tailEnd/>
            </a:ln>
          </p:spPr>
          <p:txBody>
            <a:bodyPr/>
            <a:lstStyle/>
            <a:p>
              <a:pPr algn="ctr" fontAlgn="ctr">
                <a:lnSpc>
                  <a:spcPct val="140000"/>
                </a:lnSpc>
              </a:pPr>
              <a:r>
                <a:rPr lang="en-US" altLang="zh-TW" dirty="0">
                  <a:latin typeface="Times New Roman" panose="02020603050405020304" pitchFamily="18" charset="0"/>
                  <a:cs typeface="Times New Roman" panose="02020603050405020304" pitchFamily="18" charset="0"/>
                </a:rPr>
                <a:t>Exclamation mark</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20546" name="Rectangle 34"/>
            <p:cNvSpPr>
              <a:spLocks noChangeArrowheads="1"/>
            </p:cNvSpPr>
            <p:nvPr/>
          </p:nvSpPr>
          <p:spPr bwMode="auto">
            <a:xfrm>
              <a:off x="5946994" y="3347483"/>
              <a:ext cx="272946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5" name="Rectangle 33"/>
            <p:cNvSpPr>
              <a:spLocks noChangeArrowheads="1"/>
            </p:cNvSpPr>
            <p:nvPr/>
          </p:nvSpPr>
          <p:spPr bwMode="auto">
            <a:xfrm>
              <a:off x="3307812" y="3347483"/>
              <a:ext cx="263918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4" name="Rectangle 32"/>
            <p:cNvSpPr>
              <a:spLocks noChangeArrowheads="1"/>
            </p:cNvSpPr>
            <p:nvPr/>
          </p:nvSpPr>
          <p:spPr bwMode="auto">
            <a:xfrm>
              <a:off x="623490" y="3347483"/>
              <a:ext cx="268432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91" name="Rectangle 29"/>
            <p:cNvSpPr>
              <a:spLocks noChangeArrowheads="1"/>
            </p:cNvSpPr>
            <p:nvPr/>
          </p:nvSpPr>
          <p:spPr bwMode="auto">
            <a:xfrm>
              <a:off x="860108" y="2911032"/>
              <a:ext cx="2684322" cy="571643"/>
            </a:xfrm>
            <a:prstGeom prst="rect">
              <a:avLst/>
            </a:prstGeom>
            <a:noFill/>
            <a:ln w="9525">
              <a:noFill/>
              <a:miter lim="800000"/>
              <a:headEnd/>
              <a:tailEnd/>
            </a:ln>
          </p:spPr>
          <p:txBody>
            <a:bodyPr/>
            <a:lstStyle/>
            <a:p>
              <a:pPr algn="ctr"/>
              <a:r>
                <a:rPr lang="en-US" altLang="zh-TW" dirty="0">
                  <a:latin typeface="Times New Roman" panose="02020603050405020304" pitchFamily="18" charset="0"/>
                  <a:cs typeface="Times New Roman" panose="02020603050405020304" pitchFamily="18" charset="0"/>
                </a:rPr>
                <a:t>Corrosion</a:t>
              </a:r>
              <a:endParaRPr lang="zh-TW" altLang="zh-TW" dirty="0">
                <a:latin typeface="Times New Roman" panose="02020603050405020304" pitchFamily="18" charset="0"/>
                <a:cs typeface="Times New Roman" panose="02020603050405020304" pitchFamily="18" charset="0"/>
              </a:endParaRPr>
            </a:p>
          </p:txBody>
        </p:sp>
        <p:sp>
          <p:nvSpPr>
            <p:cNvPr id="320540" name="Rectangle 28"/>
            <p:cNvSpPr>
              <a:spLocks noChangeArrowheads="1"/>
            </p:cNvSpPr>
            <p:nvPr/>
          </p:nvSpPr>
          <p:spPr bwMode="auto">
            <a:xfrm>
              <a:off x="5946994" y="1697805"/>
              <a:ext cx="272946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39" name="Rectangle 27"/>
            <p:cNvSpPr>
              <a:spLocks noChangeArrowheads="1"/>
            </p:cNvSpPr>
            <p:nvPr/>
          </p:nvSpPr>
          <p:spPr bwMode="auto">
            <a:xfrm>
              <a:off x="3307812" y="1697805"/>
              <a:ext cx="263918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38" name="Rectangle 26"/>
            <p:cNvSpPr>
              <a:spLocks noChangeArrowheads="1"/>
            </p:cNvSpPr>
            <p:nvPr/>
          </p:nvSpPr>
          <p:spPr bwMode="auto">
            <a:xfrm>
              <a:off x="623490" y="1697805"/>
              <a:ext cx="268432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97" name="Rectangle 23"/>
            <p:cNvSpPr>
              <a:spLocks noChangeArrowheads="1"/>
            </p:cNvSpPr>
            <p:nvPr/>
          </p:nvSpPr>
          <p:spPr bwMode="auto">
            <a:xfrm>
              <a:off x="717448" y="1245314"/>
              <a:ext cx="2684322" cy="573061"/>
            </a:xfrm>
            <a:prstGeom prst="rect">
              <a:avLst/>
            </a:prstGeom>
            <a:noFill/>
            <a:ln w="9525">
              <a:noFill/>
              <a:miter lim="800000"/>
              <a:headEnd/>
              <a:tailEnd/>
            </a:ln>
          </p:spPr>
          <p:txBody>
            <a:bodyPr/>
            <a:lstStyle/>
            <a:p>
              <a:pPr algn="ctr"/>
              <a:r>
                <a:rPr lang="en-US" altLang="zh-TW" dirty="0">
                  <a:latin typeface="Times New Roman" panose="02020603050405020304" pitchFamily="18" charset="0"/>
                  <a:cs typeface="Times New Roman" panose="02020603050405020304" pitchFamily="18" charset="0"/>
                </a:rPr>
                <a:t>Flame </a:t>
              </a:r>
              <a:endParaRPr lang="zh-TW" altLang="zh-TW" dirty="0">
                <a:latin typeface="Times New Roman" panose="02020603050405020304" pitchFamily="18" charset="0"/>
                <a:cs typeface="Times New Roman" panose="02020603050405020304" pitchFamily="18" charset="0"/>
              </a:endParaRPr>
            </a:p>
          </p:txBody>
        </p:sp>
        <p:sp>
          <p:nvSpPr>
            <p:cNvPr id="50198" name="Line 47"/>
            <p:cNvSpPr>
              <a:spLocks noChangeShapeType="1"/>
            </p:cNvSpPr>
            <p:nvPr/>
          </p:nvSpPr>
          <p:spPr bwMode="auto">
            <a:xfrm>
              <a:off x="623490" y="1697805"/>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1" name="Line 56"/>
            <p:cNvSpPr>
              <a:spLocks noChangeShapeType="1"/>
            </p:cNvSpPr>
            <p:nvPr/>
          </p:nvSpPr>
          <p:spPr bwMode="auto">
            <a:xfrm>
              <a:off x="623490" y="2775840"/>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2" name="Line 69"/>
            <p:cNvSpPr>
              <a:spLocks noChangeShapeType="1"/>
            </p:cNvSpPr>
            <p:nvPr/>
          </p:nvSpPr>
          <p:spPr bwMode="auto">
            <a:xfrm>
              <a:off x="623490" y="3347483"/>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3" name="Line 82"/>
            <p:cNvSpPr>
              <a:spLocks noChangeShapeType="1"/>
            </p:cNvSpPr>
            <p:nvPr/>
          </p:nvSpPr>
          <p:spPr bwMode="auto">
            <a:xfrm>
              <a:off x="623490" y="4426937"/>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4" name="Line 95"/>
            <p:cNvSpPr>
              <a:spLocks noChangeShapeType="1"/>
            </p:cNvSpPr>
            <p:nvPr/>
          </p:nvSpPr>
          <p:spPr bwMode="auto">
            <a:xfrm>
              <a:off x="623490" y="4999998"/>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5" name="Line 41"/>
            <p:cNvSpPr>
              <a:spLocks noChangeShapeType="1"/>
            </p:cNvSpPr>
            <p:nvPr/>
          </p:nvSpPr>
          <p:spPr bwMode="auto">
            <a:xfrm>
              <a:off x="623490" y="1124744"/>
              <a:ext cx="8052966" cy="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6" name="Line 43"/>
            <p:cNvSpPr>
              <a:spLocks noChangeShapeType="1"/>
            </p:cNvSpPr>
            <p:nvPr/>
          </p:nvSpPr>
          <p:spPr bwMode="auto">
            <a:xfrm>
              <a:off x="623490" y="1124744"/>
              <a:ext cx="0" cy="495329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7" name="Line 44"/>
            <p:cNvSpPr>
              <a:spLocks noChangeShapeType="1"/>
            </p:cNvSpPr>
            <p:nvPr/>
          </p:nvSpPr>
          <p:spPr bwMode="auto">
            <a:xfrm>
              <a:off x="8676456" y="1124744"/>
              <a:ext cx="0" cy="495329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8" name="Line 42"/>
            <p:cNvSpPr>
              <a:spLocks noChangeShapeType="1"/>
            </p:cNvSpPr>
            <p:nvPr/>
          </p:nvSpPr>
          <p:spPr bwMode="auto">
            <a:xfrm>
              <a:off x="623490" y="6078034"/>
              <a:ext cx="8052966" cy="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pic>
          <p:nvPicPr>
            <p:cNvPr id="50211" name="Picture 123"/>
            <p:cNvPicPr>
              <a:picLocks noChangeAspect="1" noChangeArrowheads="1"/>
            </p:cNvPicPr>
            <p:nvPr/>
          </p:nvPicPr>
          <p:blipFill>
            <a:blip r:embed="rId2"/>
            <a:srcRect/>
            <a:stretch>
              <a:fillRect/>
            </a:stretch>
          </p:blipFill>
          <p:spPr bwMode="auto">
            <a:xfrm>
              <a:off x="760414" y="1832559"/>
              <a:ext cx="839603" cy="791505"/>
            </a:xfrm>
            <a:prstGeom prst="rect">
              <a:avLst/>
            </a:prstGeom>
            <a:noFill/>
            <a:ln w="9525">
              <a:noFill/>
              <a:miter lim="800000"/>
              <a:headEnd/>
              <a:tailEnd/>
            </a:ln>
          </p:spPr>
        </p:pic>
        <p:sp>
          <p:nvSpPr>
            <p:cNvPr id="50212" name="Rectangle 124"/>
            <p:cNvSpPr>
              <a:spLocks noChangeArrowheads="1"/>
            </p:cNvSpPr>
            <p:nvPr/>
          </p:nvSpPr>
          <p:spPr bwMode="auto">
            <a:xfrm>
              <a:off x="1693793" y="1623764"/>
              <a:ext cx="6449427" cy="1200329"/>
            </a:xfrm>
            <a:prstGeom prst="rect">
              <a:avLst/>
            </a:prstGeom>
            <a:noFill/>
            <a:ln w="9525">
              <a:noFill/>
              <a:miter lim="800000"/>
              <a:headEnd/>
              <a:tailEnd/>
            </a:ln>
          </p:spPr>
          <p:txBody>
            <a:bodyPr wrap="squar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Inflammable substances</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Pyrophoric substances </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Substances forbidden to contact with water</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Organic peroxide</a:t>
              </a:r>
              <a:endParaRPr lang="zh-TW" altLang="zh-TW" dirty="0">
                <a:latin typeface="Times New Roman" panose="02020603050405020304" pitchFamily="18" charset="0"/>
                <a:cs typeface="Times New Roman" panose="02020603050405020304" pitchFamily="18" charset="0"/>
              </a:endParaRPr>
            </a:p>
          </p:txBody>
        </p:sp>
        <p:pic>
          <p:nvPicPr>
            <p:cNvPr id="50215" name="Picture 208"/>
            <p:cNvPicPr>
              <a:picLocks noChangeAspect="1" noChangeArrowheads="1"/>
            </p:cNvPicPr>
            <p:nvPr/>
          </p:nvPicPr>
          <p:blipFill>
            <a:blip r:embed="rId3"/>
            <a:srcRect/>
            <a:stretch>
              <a:fillRect/>
            </a:stretch>
          </p:blipFill>
          <p:spPr bwMode="auto">
            <a:xfrm>
              <a:off x="760414" y="3493585"/>
              <a:ext cx="839603" cy="782994"/>
            </a:xfrm>
            <a:prstGeom prst="rect">
              <a:avLst/>
            </a:prstGeom>
            <a:noFill/>
            <a:ln w="9525">
              <a:noFill/>
              <a:miter lim="800000"/>
              <a:headEnd/>
              <a:tailEnd/>
            </a:ln>
          </p:spPr>
        </p:pic>
        <p:sp>
          <p:nvSpPr>
            <p:cNvPr id="50216" name="Rectangle 209"/>
            <p:cNvSpPr>
              <a:spLocks noChangeArrowheads="1"/>
            </p:cNvSpPr>
            <p:nvPr/>
          </p:nvSpPr>
          <p:spPr bwMode="auto">
            <a:xfrm>
              <a:off x="1672928" y="3561916"/>
              <a:ext cx="2852063" cy="646331"/>
            </a:xfrm>
            <a:prstGeom prst="rect">
              <a:avLst/>
            </a:prstGeom>
            <a:noFill/>
            <a:ln w="9525">
              <a:noFill/>
              <a:miter lim="800000"/>
              <a:headEnd/>
              <a:tailEnd/>
            </a:ln>
          </p:spPr>
          <p:txBody>
            <a:bodyPr wrap="non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Metal corrosive</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Corrosion/grade-1 irritant</a:t>
              </a:r>
              <a:endParaRPr lang="zh-TW" altLang="zh-TW" dirty="0">
                <a:latin typeface="Times New Roman" panose="02020603050405020304" pitchFamily="18" charset="0"/>
                <a:cs typeface="Times New Roman" panose="02020603050405020304" pitchFamily="18" charset="0"/>
              </a:endParaRPr>
            </a:p>
          </p:txBody>
        </p:sp>
        <p:pic>
          <p:nvPicPr>
            <p:cNvPr id="50221" name="Picture 214"/>
            <p:cNvPicPr>
              <a:picLocks noChangeAspect="1" noChangeArrowheads="1"/>
            </p:cNvPicPr>
            <p:nvPr/>
          </p:nvPicPr>
          <p:blipFill>
            <a:blip r:embed="rId4"/>
            <a:srcRect/>
            <a:stretch>
              <a:fillRect/>
            </a:stretch>
          </p:blipFill>
          <p:spPr bwMode="auto">
            <a:xfrm>
              <a:off x="760414" y="5113476"/>
              <a:ext cx="839603" cy="791505"/>
            </a:xfrm>
            <a:prstGeom prst="rect">
              <a:avLst/>
            </a:prstGeom>
            <a:noFill/>
            <a:ln w="9525">
              <a:noFill/>
              <a:miter lim="800000"/>
              <a:headEnd/>
              <a:tailEnd/>
            </a:ln>
          </p:spPr>
        </p:pic>
        <p:sp>
          <p:nvSpPr>
            <p:cNvPr id="50222" name="Rectangle 216"/>
            <p:cNvSpPr>
              <a:spLocks noChangeArrowheads="1"/>
            </p:cNvSpPr>
            <p:nvPr/>
          </p:nvSpPr>
          <p:spPr bwMode="auto">
            <a:xfrm>
              <a:off x="1672928" y="5181806"/>
              <a:ext cx="3929149" cy="646331"/>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Grade-4 acute toxin</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Corrosion/grade-2 irritant </a:t>
              </a:r>
              <a:endParaRPr lang="zh-TW" altLang="zh-TW" dirty="0">
                <a:latin typeface="Times New Roman" panose="02020603050405020304" pitchFamily="18" charset="0"/>
                <a:cs typeface="Times New Roman" panose="02020603050405020304" pitchFamily="18" charset="0"/>
              </a:endParaRPr>
            </a:p>
          </p:txBody>
        </p:sp>
      </p:grpSp>
      <p:sp>
        <p:nvSpPr>
          <p:cNvPr id="4" name="投影片編號版面配置區 3"/>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17</a:t>
            </a:fld>
            <a:endParaRPr lang="zh-TW" altLang="en-US" dirty="0"/>
          </a:p>
        </p:txBody>
      </p:sp>
    </p:spTree>
    <p:extLst>
      <p:ext uri="{BB962C8B-B14F-4D97-AF65-F5344CB8AC3E}">
        <p14:creationId xmlns:p14="http://schemas.microsoft.com/office/powerpoint/2010/main" val="2827312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a:extLst>
              <a:ext uri="{FF2B5EF4-FFF2-40B4-BE49-F238E27FC236}">
                <a16:creationId xmlns:a16="http://schemas.microsoft.com/office/drawing/2014/main" id="{C57D5937-0CF7-4C9F-9EF8-8AA29D50D936}"/>
              </a:ext>
            </a:extLst>
          </p:cNvPr>
          <p:cNvGrpSpPr/>
          <p:nvPr/>
        </p:nvGrpSpPr>
        <p:grpSpPr>
          <a:xfrm>
            <a:off x="551482" y="1556792"/>
            <a:ext cx="8052966" cy="4953290"/>
            <a:chOff x="623490" y="1124744"/>
            <a:chExt cx="8052966" cy="4953290"/>
          </a:xfrm>
        </p:grpSpPr>
        <p:sp>
          <p:nvSpPr>
            <p:cNvPr id="320552" name="Rectangle 40"/>
            <p:cNvSpPr>
              <a:spLocks noChangeArrowheads="1"/>
            </p:cNvSpPr>
            <p:nvPr/>
          </p:nvSpPr>
          <p:spPr bwMode="auto">
            <a:xfrm>
              <a:off x="5946994" y="4999998"/>
              <a:ext cx="272946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51" name="Rectangle 39"/>
            <p:cNvSpPr>
              <a:spLocks noChangeArrowheads="1"/>
            </p:cNvSpPr>
            <p:nvPr/>
          </p:nvSpPr>
          <p:spPr bwMode="auto">
            <a:xfrm>
              <a:off x="3307812" y="4999998"/>
              <a:ext cx="263918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50" name="Rectangle 38"/>
            <p:cNvSpPr>
              <a:spLocks noChangeArrowheads="1"/>
            </p:cNvSpPr>
            <p:nvPr/>
          </p:nvSpPr>
          <p:spPr bwMode="auto">
            <a:xfrm>
              <a:off x="623490" y="4999998"/>
              <a:ext cx="268432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84" name="Rectangle 36"/>
            <p:cNvSpPr>
              <a:spLocks noChangeArrowheads="1"/>
            </p:cNvSpPr>
            <p:nvPr/>
          </p:nvSpPr>
          <p:spPr bwMode="auto">
            <a:xfrm>
              <a:off x="1085794" y="4553466"/>
              <a:ext cx="2639182" cy="573061"/>
            </a:xfrm>
            <a:prstGeom prst="rect">
              <a:avLst/>
            </a:prstGeom>
            <a:noFill/>
            <a:ln w="9525">
              <a:noFill/>
              <a:miter lim="800000"/>
              <a:headEnd/>
              <a:tailEnd/>
            </a:ln>
          </p:spPr>
          <p:txBody>
            <a:bodyPr/>
            <a:lstStyle/>
            <a:p>
              <a:pPr algn="ctr"/>
              <a:r>
                <a:rPr lang="en-US" altLang="zh-TW" dirty="0">
                  <a:latin typeface="Times New Roman" panose="02020603050405020304" pitchFamily="18" charset="0"/>
                  <a:cs typeface="Times New Roman" panose="02020603050405020304" pitchFamily="18" charset="0"/>
                </a:rPr>
                <a:t>Health hazard</a:t>
              </a:r>
              <a:endParaRPr lang="zh-TW" altLang="zh-TW" dirty="0">
                <a:latin typeface="Times New Roman" panose="02020603050405020304" pitchFamily="18" charset="0"/>
                <a:cs typeface="Times New Roman" panose="02020603050405020304" pitchFamily="18" charset="0"/>
              </a:endParaRPr>
            </a:p>
          </p:txBody>
        </p:sp>
        <p:sp>
          <p:nvSpPr>
            <p:cNvPr id="320546" name="Rectangle 34"/>
            <p:cNvSpPr>
              <a:spLocks noChangeArrowheads="1"/>
            </p:cNvSpPr>
            <p:nvPr/>
          </p:nvSpPr>
          <p:spPr bwMode="auto">
            <a:xfrm>
              <a:off x="5946994" y="3347483"/>
              <a:ext cx="272946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5" name="Rectangle 33"/>
            <p:cNvSpPr>
              <a:spLocks noChangeArrowheads="1"/>
            </p:cNvSpPr>
            <p:nvPr/>
          </p:nvSpPr>
          <p:spPr bwMode="auto">
            <a:xfrm>
              <a:off x="3307812" y="3347483"/>
              <a:ext cx="263918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4" name="Rectangle 32"/>
            <p:cNvSpPr>
              <a:spLocks noChangeArrowheads="1"/>
            </p:cNvSpPr>
            <p:nvPr/>
          </p:nvSpPr>
          <p:spPr bwMode="auto">
            <a:xfrm>
              <a:off x="623490" y="3347483"/>
              <a:ext cx="268432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90" name="Rectangle 30"/>
            <p:cNvSpPr>
              <a:spLocks noChangeArrowheads="1"/>
            </p:cNvSpPr>
            <p:nvPr/>
          </p:nvSpPr>
          <p:spPr bwMode="auto">
            <a:xfrm>
              <a:off x="1016533" y="2902372"/>
              <a:ext cx="2639182" cy="571643"/>
            </a:xfrm>
            <a:prstGeom prst="rect">
              <a:avLst/>
            </a:prstGeom>
            <a:noFill/>
            <a:ln w="9525">
              <a:noFill/>
              <a:miter lim="800000"/>
              <a:headEnd/>
              <a:tailEnd/>
            </a:ln>
          </p:spPr>
          <p:txBody>
            <a:bodyPr/>
            <a:lstStyle/>
            <a:p>
              <a:pPr algn="ctr"/>
              <a:r>
                <a:rPr lang="en-US" altLang="zh-TW" dirty="0">
                  <a:latin typeface="Times New Roman" panose="02020603050405020304" pitchFamily="18" charset="0"/>
                  <a:cs typeface="Times New Roman" panose="02020603050405020304" pitchFamily="18" charset="0"/>
                </a:rPr>
                <a:t>Gas cylinder </a:t>
              </a:r>
              <a:endParaRPr lang="zh-TW" altLang="zh-TW" dirty="0">
                <a:latin typeface="Times New Roman" panose="02020603050405020304" pitchFamily="18" charset="0"/>
                <a:cs typeface="Times New Roman" panose="02020603050405020304" pitchFamily="18" charset="0"/>
              </a:endParaRPr>
            </a:p>
          </p:txBody>
        </p:sp>
        <p:sp>
          <p:nvSpPr>
            <p:cNvPr id="320540" name="Rectangle 28"/>
            <p:cNvSpPr>
              <a:spLocks noChangeArrowheads="1"/>
            </p:cNvSpPr>
            <p:nvPr/>
          </p:nvSpPr>
          <p:spPr bwMode="auto">
            <a:xfrm>
              <a:off x="5946994" y="1697805"/>
              <a:ext cx="272946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39" name="Rectangle 27"/>
            <p:cNvSpPr>
              <a:spLocks noChangeArrowheads="1"/>
            </p:cNvSpPr>
            <p:nvPr/>
          </p:nvSpPr>
          <p:spPr bwMode="auto">
            <a:xfrm>
              <a:off x="3307812" y="1697805"/>
              <a:ext cx="263918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38" name="Rectangle 26"/>
            <p:cNvSpPr>
              <a:spLocks noChangeArrowheads="1"/>
            </p:cNvSpPr>
            <p:nvPr/>
          </p:nvSpPr>
          <p:spPr bwMode="auto">
            <a:xfrm>
              <a:off x="623490" y="1697805"/>
              <a:ext cx="268432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96" name="Rectangle 24"/>
            <p:cNvSpPr>
              <a:spLocks noChangeArrowheads="1"/>
            </p:cNvSpPr>
            <p:nvPr/>
          </p:nvSpPr>
          <p:spPr bwMode="auto">
            <a:xfrm>
              <a:off x="1325224" y="1128513"/>
              <a:ext cx="2639182" cy="573061"/>
            </a:xfrm>
            <a:prstGeom prst="rect">
              <a:avLst/>
            </a:prstGeom>
            <a:noFill/>
            <a:ln w="9525">
              <a:noFill/>
              <a:miter lim="800000"/>
              <a:headEnd/>
              <a:tailEnd/>
            </a:ln>
          </p:spPr>
          <p:txBody>
            <a:bodyPr/>
            <a:lstStyle/>
            <a:p>
              <a:pPr algn="ctr" fontAlgn="ctr">
                <a:lnSpc>
                  <a:spcPct val="140000"/>
                </a:lnSpc>
              </a:pPr>
              <a:r>
                <a:rPr lang="en-US" altLang="zh-TW" dirty="0">
                  <a:latin typeface="Times New Roman" panose="02020603050405020304" pitchFamily="18" charset="0"/>
                  <a:cs typeface="Times New Roman" panose="02020603050405020304" pitchFamily="18" charset="0"/>
                </a:rPr>
                <a:t>Flame </a:t>
              </a:r>
              <a:r>
                <a:rPr lang="en-US" altLang="zh-TW" dirty="0">
                  <a:highlight>
                    <a:srgbClr val="FFFF00"/>
                  </a:highlight>
                  <a:latin typeface="Times New Roman" panose="02020603050405020304" pitchFamily="18" charset="0"/>
                  <a:cs typeface="Times New Roman" panose="02020603050405020304" pitchFamily="18" charset="0"/>
                </a:rPr>
                <a:t>atop</a:t>
              </a:r>
              <a:r>
                <a:rPr lang="en-US" altLang="zh-TW" dirty="0">
                  <a:latin typeface="Times New Roman" panose="02020603050405020304" pitchFamily="18" charset="0"/>
                  <a:cs typeface="Times New Roman" panose="02020603050405020304" pitchFamily="18" charset="0"/>
                </a:rPr>
                <a:t> a circle</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0198" name="Line 47"/>
            <p:cNvSpPr>
              <a:spLocks noChangeShapeType="1"/>
            </p:cNvSpPr>
            <p:nvPr/>
          </p:nvSpPr>
          <p:spPr bwMode="auto">
            <a:xfrm>
              <a:off x="623490" y="1697805"/>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1" name="Line 56"/>
            <p:cNvSpPr>
              <a:spLocks noChangeShapeType="1"/>
            </p:cNvSpPr>
            <p:nvPr/>
          </p:nvSpPr>
          <p:spPr bwMode="auto">
            <a:xfrm>
              <a:off x="623490" y="2775841"/>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2" name="Line 69"/>
            <p:cNvSpPr>
              <a:spLocks noChangeShapeType="1"/>
            </p:cNvSpPr>
            <p:nvPr/>
          </p:nvSpPr>
          <p:spPr bwMode="auto">
            <a:xfrm>
              <a:off x="623490" y="3347483"/>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3" name="Line 82"/>
            <p:cNvSpPr>
              <a:spLocks noChangeShapeType="1"/>
            </p:cNvSpPr>
            <p:nvPr/>
          </p:nvSpPr>
          <p:spPr bwMode="auto">
            <a:xfrm>
              <a:off x="623490" y="4426937"/>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4" name="Line 95"/>
            <p:cNvSpPr>
              <a:spLocks noChangeShapeType="1"/>
            </p:cNvSpPr>
            <p:nvPr/>
          </p:nvSpPr>
          <p:spPr bwMode="auto">
            <a:xfrm>
              <a:off x="623490" y="4999998"/>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5" name="Line 41"/>
            <p:cNvSpPr>
              <a:spLocks noChangeShapeType="1"/>
            </p:cNvSpPr>
            <p:nvPr/>
          </p:nvSpPr>
          <p:spPr bwMode="auto">
            <a:xfrm>
              <a:off x="623490" y="1124744"/>
              <a:ext cx="8052966" cy="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6" name="Line 43"/>
            <p:cNvSpPr>
              <a:spLocks noChangeShapeType="1"/>
            </p:cNvSpPr>
            <p:nvPr/>
          </p:nvSpPr>
          <p:spPr bwMode="auto">
            <a:xfrm>
              <a:off x="623490" y="1124744"/>
              <a:ext cx="0" cy="495329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7" name="Line 44"/>
            <p:cNvSpPr>
              <a:spLocks noChangeShapeType="1"/>
            </p:cNvSpPr>
            <p:nvPr/>
          </p:nvSpPr>
          <p:spPr bwMode="auto">
            <a:xfrm>
              <a:off x="8676456" y="1124744"/>
              <a:ext cx="0" cy="495329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8" name="Line 42"/>
            <p:cNvSpPr>
              <a:spLocks noChangeShapeType="1"/>
            </p:cNvSpPr>
            <p:nvPr/>
          </p:nvSpPr>
          <p:spPr bwMode="auto">
            <a:xfrm>
              <a:off x="623490" y="6078034"/>
              <a:ext cx="8052966" cy="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pic>
          <p:nvPicPr>
            <p:cNvPr id="50213" name="Picture 125"/>
            <p:cNvPicPr>
              <a:picLocks noChangeAspect="1" noChangeArrowheads="1"/>
            </p:cNvPicPr>
            <p:nvPr/>
          </p:nvPicPr>
          <p:blipFill>
            <a:blip r:embed="rId2"/>
            <a:srcRect/>
            <a:stretch>
              <a:fillRect/>
            </a:stretch>
          </p:blipFill>
          <p:spPr bwMode="auto">
            <a:xfrm>
              <a:off x="755576" y="1812701"/>
              <a:ext cx="839603" cy="791505"/>
            </a:xfrm>
            <a:prstGeom prst="rect">
              <a:avLst/>
            </a:prstGeom>
            <a:noFill/>
            <a:ln w="9525">
              <a:noFill/>
              <a:miter lim="800000"/>
              <a:headEnd/>
              <a:tailEnd/>
            </a:ln>
          </p:spPr>
        </p:pic>
        <p:sp>
          <p:nvSpPr>
            <p:cNvPr id="50214" name="Rectangle 207"/>
            <p:cNvSpPr>
              <a:spLocks noChangeArrowheads="1"/>
            </p:cNvSpPr>
            <p:nvPr/>
          </p:nvSpPr>
          <p:spPr bwMode="auto">
            <a:xfrm>
              <a:off x="1677720" y="1790832"/>
              <a:ext cx="1992853" cy="923330"/>
            </a:xfrm>
            <a:prstGeom prst="rect">
              <a:avLst/>
            </a:prstGeom>
            <a:noFill/>
            <a:ln w="9525">
              <a:noFill/>
              <a:miter lim="800000"/>
              <a:headEnd/>
              <a:tailEnd/>
            </a:ln>
          </p:spPr>
          <p:txBody>
            <a:bodyPr wrap="non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Oxidizing gas</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Oxidizing liquid</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Oxidizing solid </a:t>
              </a:r>
              <a:endParaRPr lang="zh-TW" altLang="zh-TW" dirty="0">
                <a:latin typeface="Times New Roman" panose="02020603050405020304" pitchFamily="18" charset="0"/>
                <a:cs typeface="Times New Roman" panose="02020603050405020304" pitchFamily="18" charset="0"/>
              </a:endParaRPr>
            </a:p>
          </p:txBody>
        </p:sp>
        <p:pic>
          <p:nvPicPr>
            <p:cNvPr id="50217" name="Picture 210"/>
            <p:cNvPicPr>
              <a:picLocks noChangeAspect="1" noChangeArrowheads="1"/>
            </p:cNvPicPr>
            <p:nvPr/>
          </p:nvPicPr>
          <p:blipFill>
            <a:blip r:embed="rId3"/>
            <a:srcRect/>
            <a:stretch>
              <a:fillRect/>
            </a:stretch>
          </p:blipFill>
          <p:spPr bwMode="auto">
            <a:xfrm>
              <a:off x="755576" y="3485075"/>
              <a:ext cx="839603" cy="791505"/>
            </a:xfrm>
            <a:prstGeom prst="rect">
              <a:avLst/>
            </a:prstGeom>
            <a:noFill/>
            <a:ln w="9525">
              <a:noFill/>
              <a:miter lim="800000"/>
              <a:headEnd/>
              <a:tailEnd/>
            </a:ln>
          </p:spPr>
        </p:pic>
        <p:sp>
          <p:nvSpPr>
            <p:cNvPr id="50218" name="Rectangle 211"/>
            <p:cNvSpPr>
              <a:spLocks noChangeArrowheads="1"/>
            </p:cNvSpPr>
            <p:nvPr/>
          </p:nvSpPr>
          <p:spPr bwMode="auto">
            <a:xfrm>
              <a:off x="1652249" y="3702544"/>
              <a:ext cx="1900200" cy="369332"/>
            </a:xfrm>
            <a:prstGeom prst="rect">
              <a:avLst/>
            </a:prstGeom>
            <a:noFill/>
            <a:ln w="9525">
              <a:noFill/>
              <a:miter lim="800000"/>
              <a:headEnd/>
              <a:tailEnd/>
            </a:ln>
          </p:spPr>
          <p:txBody>
            <a:bodyPr wrap="non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Pressurized gas</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50223" name="Picture 217"/>
            <p:cNvPicPr>
              <a:picLocks noChangeAspect="1" noChangeArrowheads="1"/>
            </p:cNvPicPr>
            <p:nvPr/>
          </p:nvPicPr>
          <p:blipFill>
            <a:blip r:embed="rId4"/>
            <a:srcRect/>
            <a:stretch>
              <a:fillRect/>
            </a:stretch>
          </p:blipFill>
          <p:spPr bwMode="auto">
            <a:xfrm>
              <a:off x="755576" y="5113476"/>
              <a:ext cx="839603" cy="782994"/>
            </a:xfrm>
            <a:prstGeom prst="rect">
              <a:avLst/>
            </a:prstGeom>
            <a:noFill/>
            <a:ln w="9525">
              <a:noFill/>
              <a:miter lim="800000"/>
              <a:headEnd/>
              <a:tailEnd/>
            </a:ln>
          </p:spPr>
        </p:pic>
        <p:sp>
          <p:nvSpPr>
            <p:cNvPr id="50224" name="Rectangle 218"/>
            <p:cNvSpPr>
              <a:spLocks noChangeArrowheads="1"/>
            </p:cNvSpPr>
            <p:nvPr/>
          </p:nvSpPr>
          <p:spPr bwMode="auto">
            <a:xfrm>
              <a:off x="1664475" y="5103043"/>
              <a:ext cx="3515545" cy="923330"/>
            </a:xfrm>
            <a:prstGeom prst="rect">
              <a:avLst/>
            </a:prstGeom>
            <a:noFill/>
            <a:ln w="9525">
              <a:noFill/>
              <a:miter lim="800000"/>
              <a:headEnd/>
              <a:tailEnd/>
            </a:ln>
          </p:spPr>
          <p:txBody>
            <a:bodyPr wrap="squar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Carcinogen </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Toxin</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Inhalation hazardous substance </a:t>
              </a:r>
              <a:endParaRPr lang="zh-TW" altLang="zh-TW" dirty="0">
                <a:latin typeface="Times New Roman" panose="02020603050405020304" pitchFamily="18" charset="0"/>
                <a:cs typeface="Times New Roman" panose="02020603050405020304" pitchFamily="18" charset="0"/>
              </a:endParaRPr>
            </a:p>
          </p:txBody>
        </p:sp>
      </p:grpSp>
      <p:sp>
        <p:nvSpPr>
          <p:cNvPr id="4" name="投影片編號版面配置區 3"/>
          <p:cNvSpPr>
            <a:spLocks noGrp="1"/>
          </p:cNvSpPr>
          <p:nvPr>
            <p:ph type="sldNum" sz="quarter" idx="12"/>
          </p:nvPr>
        </p:nvSpPr>
        <p:spPr>
          <a:xfrm>
            <a:off x="6763770" y="6314010"/>
            <a:ext cx="2133600" cy="365125"/>
          </a:xfrm>
        </p:spPr>
        <p:txBody>
          <a:bodyPr/>
          <a:lstStyle/>
          <a:p>
            <a:fld id="{A36E6B7E-3405-4ABC-8F0A-11CAAA034E4E}" type="slidenum">
              <a:rPr lang="zh-TW" altLang="en-US" smtClean="0"/>
              <a:pPr/>
              <a:t>18</a:t>
            </a:fld>
            <a:endParaRPr lang="zh-TW" altLang="en-US" dirty="0"/>
          </a:p>
        </p:txBody>
      </p:sp>
      <p:sp>
        <p:nvSpPr>
          <p:cNvPr id="31" name="Text Box 219">
            <a:extLst>
              <a:ext uri="{FF2B5EF4-FFF2-40B4-BE49-F238E27FC236}">
                <a16:creationId xmlns:a16="http://schemas.microsoft.com/office/drawing/2014/main" id="{14F8200C-D8AE-43FC-9796-4EFBE8FEEBBD}"/>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Types of hazard symbols (1) (cont.)</a:t>
            </a:r>
            <a:endPar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409009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742750" y="6319830"/>
            <a:ext cx="2133600" cy="365125"/>
          </a:xfrm>
        </p:spPr>
        <p:txBody>
          <a:bodyPr/>
          <a:lstStyle/>
          <a:p>
            <a:fld id="{A36E6B7E-3405-4ABC-8F0A-11CAAA034E4E}" type="slidenum">
              <a:rPr lang="zh-TW" altLang="en-US" smtClean="0"/>
              <a:pPr/>
              <a:t>19</a:t>
            </a:fld>
            <a:endParaRPr lang="zh-TW" altLang="en-US" dirty="0"/>
          </a:p>
        </p:txBody>
      </p:sp>
      <p:grpSp>
        <p:nvGrpSpPr>
          <p:cNvPr id="2" name="群組 1">
            <a:extLst>
              <a:ext uri="{FF2B5EF4-FFF2-40B4-BE49-F238E27FC236}">
                <a16:creationId xmlns:a16="http://schemas.microsoft.com/office/drawing/2014/main" id="{15202E6C-574A-45C9-9859-E7ABF90874E5}"/>
              </a:ext>
            </a:extLst>
          </p:cNvPr>
          <p:cNvGrpSpPr/>
          <p:nvPr/>
        </p:nvGrpSpPr>
        <p:grpSpPr>
          <a:xfrm>
            <a:off x="551483" y="1572054"/>
            <a:ext cx="8052966" cy="4953290"/>
            <a:chOff x="623490" y="1124744"/>
            <a:chExt cx="8052966" cy="4953290"/>
          </a:xfrm>
        </p:grpSpPr>
        <p:sp>
          <p:nvSpPr>
            <p:cNvPr id="320552" name="Rectangle 40"/>
            <p:cNvSpPr>
              <a:spLocks noChangeArrowheads="1"/>
            </p:cNvSpPr>
            <p:nvPr/>
          </p:nvSpPr>
          <p:spPr bwMode="auto">
            <a:xfrm>
              <a:off x="5946994" y="4999998"/>
              <a:ext cx="272946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51" name="Rectangle 39"/>
            <p:cNvSpPr>
              <a:spLocks noChangeArrowheads="1"/>
            </p:cNvSpPr>
            <p:nvPr/>
          </p:nvSpPr>
          <p:spPr bwMode="auto">
            <a:xfrm>
              <a:off x="3307812" y="4999998"/>
              <a:ext cx="263918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50" name="Rectangle 38"/>
            <p:cNvSpPr>
              <a:spLocks noChangeArrowheads="1"/>
            </p:cNvSpPr>
            <p:nvPr/>
          </p:nvSpPr>
          <p:spPr bwMode="auto">
            <a:xfrm>
              <a:off x="623490" y="4999998"/>
              <a:ext cx="268432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6" name="Rectangle 34"/>
            <p:cNvSpPr>
              <a:spLocks noChangeArrowheads="1"/>
            </p:cNvSpPr>
            <p:nvPr/>
          </p:nvSpPr>
          <p:spPr bwMode="auto">
            <a:xfrm>
              <a:off x="5946994" y="3347483"/>
              <a:ext cx="272946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5" name="Rectangle 33"/>
            <p:cNvSpPr>
              <a:spLocks noChangeArrowheads="1"/>
            </p:cNvSpPr>
            <p:nvPr/>
          </p:nvSpPr>
          <p:spPr bwMode="auto">
            <a:xfrm>
              <a:off x="3307812" y="3347483"/>
              <a:ext cx="263918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4" name="Rectangle 32"/>
            <p:cNvSpPr>
              <a:spLocks noChangeArrowheads="1"/>
            </p:cNvSpPr>
            <p:nvPr/>
          </p:nvSpPr>
          <p:spPr bwMode="auto">
            <a:xfrm>
              <a:off x="623490" y="3347483"/>
              <a:ext cx="2684322" cy="1079454"/>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40" name="Rectangle 28"/>
            <p:cNvSpPr>
              <a:spLocks noChangeArrowheads="1"/>
            </p:cNvSpPr>
            <p:nvPr/>
          </p:nvSpPr>
          <p:spPr bwMode="auto">
            <a:xfrm>
              <a:off x="5946994" y="1697805"/>
              <a:ext cx="272946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39" name="Rectangle 27"/>
            <p:cNvSpPr>
              <a:spLocks noChangeArrowheads="1"/>
            </p:cNvSpPr>
            <p:nvPr/>
          </p:nvSpPr>
          <p:spPr bwMode="auto">
            <a:xfrm>
              <a:off x="3307812" y="1697805"/>
              <a:ext cx="263918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320538" name="Rectangle 26"/>
            <p:cNvSpPr>
              <a:spLocks noChangeArrowheads="1"/>
            </p:cNvSpPr>
            <p:nvPr/>
          </p:nvSpPr>
          <p:spPr bwMode="auto">
            <a:xfrm>
              <a:off x="623490" y="1697805"/>
              <a:ext cx="2684322" cy="1078036"/>
            </a:xfrm>
            <a:prstGeom prst="rect">
              <a:avLst/>
            </a:prstGeom>
            <a:noFill/>
            <a:ln w="9525">
              <a:noFill/>
              <a:miter lim="800000"/>
              <a:headEnd/>
              <a:tailEnd/>
            </a:ln>
            <a:effectLst/>
          </p:spPr>
          <p:txBody>
            <a:bodyPr/>
            <a:lstStyle/>
            <a:p>
              <a:pPr algn="ctr" fontAlgn="ctr">
                <a:lnSpc>
                  <a:spcPct val="140000"/>
                </a:lnSpc>
                <a:buClr>
                  <a:schemeClr val="hlink"/>
                </a:buClr>
                <a:buFont typeface="Wingdings" pitchFamily="2" charset="2"/>
                <a:buNone/>
                <a:defRPr/>
              </a:pPr>
              <a:endParaRPr lang="zh-TW" altLang="zh-TW">
                <a:effectLst>
                  <a:outerShdw blurRad="38100" dist="38100" dir="2700000" algn="tl">
                    <a:srgbClr val="000000"/>
                  </a:outerShdw>
                </a:effectLst>
                <a:latin typeface="標楷體" panose="03000509000000000000" pitchFamily="65" charset="-120"/>
                <a:ea typeface="標楷體" panose="03000509000000000000" pitchFamily="65" charset="-120"/>
              </a:endParaRPr>
            </a:p>
          </p:txBody>
        </p:sp>
        <p:sp>
          <p:nvSpPr>
            <p:cNvPr id="50198" name="Line 47"/>
            <p:cNvSpPr>
              <a:spLocks noChangeShapeType="1"/>
            </p:cNvSpPr>
            <p:nvPr/>
          </p:nvSpPr>
          <p:spPr bwMode="auto">
            <a:xfrm>
              <a:off x="623490" y="1697805"/>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1" name="Line 56"/>
            <p:cNvSpPr>
              <a:spLocks noChangeShapeType="1"/>
            </p:cNvSpPr>
            <p:nvPr/>
          </p:nvSpPr>
          <p:spPr bwMode="auto">
            <a:xfrm>
              <a:off x="623490" y="2775841"/>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2" name="Line 69"/>
            <p:cNvSpPr>
              <a:spLocks noChangeShapeType="1"/>
            </p:cNvSpPr>
            <p:nvPr/>
          </p:nvSpPr>
          <p:spPr bwMode="auto">
            <a:xfrm>
              <a:off x="623490" y="3347483"/>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3" name="Line 82"/>
            <p:cNvSpPr>
              <a:spLocks noChangeShapeType="1"/>
            </p:cNvSpPr>
            <p:nvPr/>
          </p:nvSpPr>
          <p:spPr bwMode="auto">
            <a:xfrm>
              <a:off x="623490" y="4426937"/>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4" name="Line 95"/>
            <p:cNvSpPr>
              <a:spLocks noChangeShapeType="1"/>
            </p:cNvSpPr>
            <p:nvPr/>
          </p:nvSpPr>
          <p:spPr bwMode="auto">
            <a:xfrm>
              <a:off x="623490" y="4999998"/>
              <a:ext cx="8052966" cy="0"/>
            </a:xfrm>
            <a:prstGeom prst="line">
              <a:avLst/>
            </a:prstGeom>
            <a:noFill/>
            <a:ln w="12700">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5" name="Line 41"/>
            <p:cNvSpPr>
              <a:spLocks noChangeShapeType="1"/>
            </p:cNvSpPr>
            <p:nvPr/>
          </p:nvSpPr>
          <p:spPr bwMode="auto">
            <a:xfrm>
              <a:off x="623490" y="1124744"/>
              <a:ext cx="8052966" cy="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6" name="Line 43"/>
            <p:cNvSpPr>
              <a:spLocks noChangeShapeType="1"/>
            </p:cNvSpPr>
            <p:nvPr/>
          </p:nvSpPr>
          <p:spPr bwMode="auto">
            <a:xfrm>
              <a:off x="623490" y="1124744"/>
              <a:ext cx="0" cy="495329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7" name="Line 44"/>
            <p:cNvSpPr>
              <a:spLocks noChangeShapeType="1"/>
            </p:cNvSpPr>
            <p:nvPr/>
          </p:nvSpPr>
          <p:spPr bwMode="auto">
            <a:xfrm>
              <a:off x="8676456" y="1124744"/>
              <a:ext cx="0" cy="495329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0208" name="Line 42"/>
            <p:cNvSpPr>
              <a:spLocks noChangeShapeType="1"/>
            </p:cNvSpPr>
            <p:nvPr/>
          </p:nvSpPr>
          <p:spPr bwMode="auto">
            <a:xfrm>
              <a:off x="623490" y="6078034"/>
              <a:ext cx="8052966" cy="0"/>
            </a:xfrm>
            <a:prstGeom prst="line">
              <a:avLst/>
            </a:prstGeom>
            <a:noFill/>
            <a:ln w="12700" cap="sq">
              <a:solidFill>
                <a:schemeClr val="tx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pic>
          <p:nvPicPr>
            <p:cNvPr id="31" name="Picture 120">
              <a:extLst>
                <a:ext uri="{FF2B5EF4-FFF2-40B4-BE49-F238E27FC236}">
                  <a16:creationId xmlns:a16="http://schemas.microsoft.com/office/drawing/2014/main" id="{8403756F-1726-4752-B094-9AC71A57F0FE}"/>
                </a:ext>
              </a:extLst>
            </p:cNvPr>
            <p:cNvPicPr>
              <a:picLocks noChangeAspect="1" noChangeArrowheads="1"/>
            </p:cNvPicPr>
            <p:nvPr/>
          </p:nvPicPr>
          <p:blipFill>
            <a:blip r:embed="rId2"/>
            <a:srcRect/>
            <a:stretch>
              <a:fillRect/>
            </a:stretch>
          </p:blipFill>
          <p:spPr bwMode="auto">
            <a:xfrm>
              <a:off x="755576" y="1832559"/>
              <a:ext cx="839603" cy="782994"/>
            </a:xfrm>
            <a:prstGeom prst="rect">
              <a:avLst/>
            </a:prstGeom>
            <a:noFill/>
            <a:ln w="9525">
              <a:noFill/>
              <a:miter lim="800000"/>
              <a:headEnd/>
              <a:tailEnd/>
            </a:ln>
          </p:spPr>
        </p:pic>
        <p:sp>
          <p:nvSpPr>
            <p:cNvPr id="32" name="Rectangle 121">
              <a:extLst>
                <a:ext uri="{FF2B5EF4-FFF2-40B4-BE49-F238E27FC236}">
                  <a16:creationId xmlns:a16="http://schemas.microsoft.com/office/drawing/2014/main" id="{5E88243E-7DF4-4F96-B88F-9C57800C95AE}"/>
                </a:ext>
              </a:extLst>
            </p:cNvPr>
            <p:cNvSpPr>
              <a:spLocks noChangeArrowheads="1"/>
            </p:cNvSpPr>
            <p:nvPr/>
          </p:nvSpPr>
          <p:spPr bwMode="auto">
            <a:xfrm>
              <a:off x="1697175" y="1782600"/>
              <a:ext cx="4171897" cy="923330"/>
            </a:xfrm>
            <a:prstGeom prst="rect">
              <a:avLst/>
            </a:prstGeom>
            <a:noFill/>
            <a:ln w="9525">
              <a:noFill/>
              <a:miter lim="800000"/>
              <a:headEnd/>
              <a:tailEnd/>
            </a:ln>
          </p:spPr>
          <p:txBody>
            <a:bodyPr wrap="squar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Explosive</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Self-reaction substances</a:t>
              </a:r>
              <a:endParaRPr lang="zh-TW"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Organic peroxide</a:t>
              </a:r>
              <a:endParaRPr lang="zh-TW" altLang="zh-TW" dirty="0">
                <a:latin typeface="Times New Roman" panose="02020603050405020304" pitchFamily="18" charset="0"/>
                <a:cs typeface="Times New Roman" panose="02020603050405020304" pitchFamily="18" charset="0"/>
              </a:endParaRPr>
            </a:p>
          </p:txBody>
        </p:sp>
        <p:pic>
          <p:nvPicPr>
            <p:cNvPr id="33" name="Picture 212">
              <a:extLst>
                <a:ext uri="{FF2B5EF4-FFF2-40B4-BE49-F238E27FC236}">
                  <a16:creationId xmlns:a16="http://schemas.microsoft.com/office/drawing/2014/main" id="{6134B59E-9CD1-4A04-A498-EA0526AEFB38}"/>
                </a:ext>
              </a:extLst>
            </p:cNvPr>
            <p:cNvPicPr>
              <a:picLocks noChangeAspect="1" noChangeArrowheads="1"/>
            </p:cNvPicPr>
            <p:nvPr/>
          </p:nvPicPr>
          <p:blipFill>
            <a:blip r:embed="rId3"/>
            <a:srcRect/>
            <a:stretch>
              <a:fillRect/>
            </a:stretch>
          </p:blipFill>
          <p:spPr bwMode="auto">
            <a:xfrm>
              <a:off x="755576" y="3485074"/>
              <a:ext cx="839603" cy="791505"/>
            </a:xfrm>
            <a:prstGeom prst="rect">
              <a:avLst/>
            </a:prstGeom>
            <a:noFill/>
            <a:ln w="9525">
              <a:noFill/>
              <a:miter lim="800000"/>
              <a:headEnd/>
              <a:tailEnd/>
            </a:ln>
          </p:spPr>
        </p:pic>
        <p:sp>
          <p:nvSpPr>
            <p:cNvPr id="34" name="Rectangle 213">
              <a:extLst>
                <a:ext uri="{FF2B5EF4-FFF2-40B4-BE49-F238E27FC236}">
                  <a16:creationId xmlns:a16="http://schemas.microsoft.com/office/drawing/2014/main" id="{3CC2957C-9837-4397-9525-2A761C54E862}"/>
                </a:ext>
              </a:extLst>
            </p:cNvPr>
            <p:cNvSpPr>
              <a:spLocks noChangeArrowheads="1"/>
            </p:cNvSpPr>
            <p:nvPr/>
          </p:nvSpPr>
          <p:spPr bwMode="auto">
            <a:xfrm>
              <a:off x="1686293" y="3696160"/>
              <a:ext cx="2627642" cy="369332"/>
            </a:xfrm>
            <a:prstGeom prst="rect">
              <a:avLst/>
            </a:prstGeom>
            <a:noFill/>
            <a:ln w="9525">
              <a:noFill/>
              <a:miter lim="800000"/>
              <a:headEnd/>
              <a:tailEnd/>
            </a:ln>
          </p:spPr>
          <p:txBody>
            <a:bodyPr wrap="non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Grade 1-3 acute toxins </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p:txBody>
        </p:sp>
        <p:pic>
          <p:nvPicPr>
            <p:cNvPr id="35" name="Picture 220">
              <a:extLst>
                <a:ext uri="{FF2B5EF4-FFF2-40B4-BE49-F238E27FC236}">
                  <a16:creationId xmlns:a16="http://schemas.microsoft.com/office/drawing/2014/main" id="{92EC2AED-D725-4513-9B7A-9ED6FD2F37C4}"/>
                </a:ext>
              </a:extLst>
            </p:cNvPr>
            <p:cNvPicPr>
              <a:picLocks noChangeAspect="1" noChangeArrowheads="1"/>
            </p:cNvPicPr>
            <p:nvPr/>
          </p:nvPicPr>
          <p:blipFill>
            <a:blip r:embed="rId4"/>
            <a:srcRect/>
            <a:stretch>
              <a:fillRect/>
            </a:stretch>
          </p:blipFill>
          <p:spPr bwMode="auto">
            <a:xfrm>
              <a:off x="755576" y="5113476"/>
              <a:ext cx="842612" cy="764554"/>
            </a:xfrm>
            <a:prstGeom prst="rect">
              <a:avLst/>
            </a:prstGeom>
            <a:noFill/>
            <a:ln w="9525">
              <a:noFill/>
              <a:miter lim="800000"/>
              <a:headEnd/>
              <a:tailEnd/>
            </a:ln>
          </p:spPr>
        </p:pic>
        <p:sp>
          <p:nvSpPr>
            <p:cNvPr id="36" name="Rectangle 262">
              <a:extLst>
                <a:ext uri="{FF2B5EF4-FFF2-40B4-BE49-F238E27FC236}">
                  <a16:creationId xmlns:a16="http://schemas.microsoft.com/office/drawing/2014/main" id="{7457C9A8-EB7E-4DD1-BB4A-E1E6F51A6EA7}"/>
                </a:ext>
              </a:extLst>
            </p:cNvPr>
            <p:cNvSpPr>
              <a:spLocks noChangeArrowheads="1"/>
            </p:cNvSpPr>
            <p:nvPr/>
          </p:nvSpPr>
          <p:spPr bwMode="auto">
            <a:xfrm>
              <a:off x="1648695" y="5320306"/>
              <a:ext cx="3443313" cy="369332"/>
            </a:xfrm>
            <a:prstGeom prst="rect">
              <a:avLst/>
            </a:prstGeom>
            <a:noFill/>
            <a:ln w="9525">
              <a:noFill/>
              <a:miter lim="800000"/>
              <a:headEnd/>
              <a:tailEnd/>
            </a:ln>
          </p:spPr>
          <p:txBody>
            <a:bodyPr wrap="square" anchor="ctr">
              <a:spAutoFit/>
            </a:bodyPr>
            <a:lstStyle/>
            <a:p>
              <a:pPr marL="285750" indent="-285750">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Toxin for water environment</a:t>
              </a:r>
              <a:endParaRPr lang="zh-TW" altLang="zh-TW" dirty="0">
                <a:latin typeface="Times New Roman" panose="02020603050405020304" pitchFamily="18" charset="0"/>
                <a:cs typeface="Times New Roman" panose="02020603050405020304" pitchFamily="18" charset="0"/>
              </a:endParaRPr>
            </a:p>
          </p:txBody>
        </p:sp>
        <p:sp>
          <p:nvSpPr>
            <p:cNvPr id="37" name="Rectangle 25">
              <a:extLst>
                <a:ext uri="{FF2B5EF4-FFF2-40B4-BE49-F238E27FC236}">
                  <a16:creationId xmlns:a16="http://schemas.microsoft.com/office/drawing/2014/main" id="{63C1729E-0711-44C2-AA77-C80CD54A5FD1}"/>
                </a:ext>
              </a:extLst>
            </p:cNvPr>
            <p:cNvSpPr>
              <a:spLocks noChangeArrowheads="1"/>
            </p:cNvSpPr>
            <p:nvPr/>
          </p:nvSpPr>
          <p:spPr bwMode="auto">
            <a:xfrm>
              <a:off x="1175377" y="1217985"/>
              <a:ext cx="2729462" cy="573061"/>
            </a:xfrm>
            <a:prstGeom prst="rect">
              <a:avLst/>
            </a:prstGeom>
            <a:noFill/>
            <a:ln w="9525">
              <a:noFill/>
              <a:miter lim="800000"/>
              <a:headEnd/>
              <a:tailEnd/>
            </a:ln>
          </p:spPr>
          <p:txBody>
            <a:bodyPr/>
            <a:lstStyle/>
            <a:p>
              <a:pPr algn="ctr"/>
              <a:r>
                <a:rPr lang="en-US" altLang="zh-TW" dirty="0">
                  <a:latin typeface="Times New Roman" panose="02020603050405020304" pitchFamily="18" charset="0"/>
                  <a:cs typeface="Times New Roman" panose="02020603050405020304" pitchFamily="18" charset="0"/>
                </a:rPr>
                <a:t>Bomb explosion</a:t>
              </a:r>
              <a:endParaRPr lang="zh-TW" altLang="zh-TW" dirty="0">
                <a:latin typeface="Times New Roman" panose="02020603050405020304" pitchFamily="18" charset="0"/>
                <a:cs typeface="Times New Roman" panose="02020603050405020304" pitchFamily="18" charset="0"/>
              </a:endParaRPr>
            </a:p>
          </p:txBody>
        </p:sp>
        <p:sp>
          <p:nvSpPr>
            <p:cNvPr id="38" name="Rectangle 31">
              <a:extLst>
                <a:ext uri="{FF2B5EF4-FFF2-40B4-BE49-F238E27FC236}">
                  <a16:creationId xmlns:a16="http://schemas.microsoft.com/office/drawing/2014/main" id="{94195DCE-653E-48CA-9670-C5386024D50A}"/>
                </a:ext>
              </a:extLst>
            </p:cNvPr>
            <p:cNvSpPr>
              <a:spLocks noChangeArrowheads="1"/>
            </p:cNvSpPr>
            <p:nvPr/>
          </p:nvSpPr>
          <p:spPr bwMode="auto">
            <a:xfrm>
              <a:off x="1466521" y="2889318"/>
              <a:ext cx="2729462" cy="571643"/>
            </a:xfrm>
            <a:prstGeom prst="rect">
              <a:avLst/>
            </a:prstGeom>
            <a:noFill/>
            <a:ln w="9525">
              <a:noFill/>
              <a:miter lim="800000"/>
              <a:headEnd/>
              <a:tailEnd/>
            </a:ln>
          </p:spPr>
          <p:txBody>
            <a:bodyPr/>
            <a:lstStyle/>
            <a:p>
              <a:pPr algn="ctr"/>
              <a:r>
                <a:rPr lang="en-US" altLang="zh-TW" dirty="0">
                  <a:latin typeface="Times New Roman" panose="02020603050405020304" pitchFamily="18" charset="0"/>
                  <a:cs typeface="Times New Roman" panose="02020603050405020304" pitchFamily="18" charset="0"/>
                </a:rPr>
                <a:t>A skull and crossbones</a:t>
              </a:r>
              <a:endParaRPr lang="zh-TW" altLang="zh-TW" dirty="0">
                <a:latin typeface="Times New Roman" panose="02020603050405020304" pitchFamily="18" charset="0"/>
                <a:cs typeface="Times New Roman" panose="02020603050405020304" pitchFamily="18" charset="0"/>
              </a:endParaRPr>
            </a:p>
          </p:txBody>
        </p:sp>
        <p:sp>
          <p:nvSpPr>
            <p:cNvPr id="39" name="Rectangle 37">
              <a:extLst>
                <a:ext uri="{FF2B5EF4-FFF2-40B4-BE49-F238E27FC236}">
                  <a16:creationId xmlns:a16="http://schemas.microsoft.com/office/drawing/2014/main" id="{7FC97702-473B-4055-9ED2-9FF8DDE007FC}"/>
                </a:ext>
              </a:extLst>
            </p:cNvPr>
            <p:cNvSpPr>
              <a:spLocks noChangeArrowheads="1"/>
            </p:cNvSpPr>
            <p:nvPr/>
          </p:nvSpPr>
          <p:spPr bwMode="auto">
            <a:xfrm>
              <a:off x="1686293" y="4563263"/>
              <a:ext cx="5472609" cy="573061"/>
            </a:xfrm>
            <a:prstGeom prst="rect">
              <a:avLst/>
            </a:prstGeom>
            <a:noFill/>
            <a:ln w="9525">
              <a:noFill/>
              <a:miter lim="800000"/>
              <a:headEnd/>
              <a:tailEnd/>
            </a:ln>
          </p:spPr>
          <p:txBody>
            <a:bodyPr/>
            <a:lstStyle/>
            <a:p>
              <a:r>
                <a:rPr lang="en-US" altLang="zh-TW" dirty="0">
                  <a:latin typeface="Times New Roman" panose="02020603050405020304" pitchFamily="18" charset="0"/>
                  <a:cs typeface="Times New Roman" panose="02020603050405020304" pitchFamily="18" charset="0"/>
                </a:rPr>
                <a:t>Hazardous substances for environment</a:t>
              </a:r>
              <a:endParaRPr lang="zh-TW" altLang="zh-TW" dirty="0">
                <a:latin typeface="Times New Roman" panose="02020603050405020304" pitchFamily="18" charset="0"/>
                <a:cs typeface="Times New Roman" panose="02020603050405020304" pitchFamily="18" charset="0"/>
              </a:endParaRPr>
            </a:p>
          </p:txBody>
        </p:sp>
      </p:grpSp>
      <p:sp>
        <p:nvSpPr>
          <p:cNvPr id="41" name="Text Box 219">
            <a:extLst>
              <a:ext uri="{FF2B5EF4-FFF2-40B4-BE49-F238E27FC236}">
                <a16:creationId xmlns:a16="http://schemas.microsoft.com/office/drawing/2014/main" id="{4298E020-8D23-4B97-9574-00C00C1FEC67}"/>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Types of hazard symbols (1) (cont.)</a:t>
            </a:r>
            <a:endPar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221087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type="subTitle" idx="1"/>
          </p:nvPr>
        </p:nvSpPr>
        <p:spPr/>
        <p:txBody>
          <a:bodyPr>
            <a:normAutofit/>
          </a:bodyPr>
          <a:lstStyle/>
          <a:p>
            <a:pPr marL="0" indent="0">
              <a:buNone/>
            </a:pPr>
            <a:br>
              <a:rPr lang="en-US" altLang="zh-TW" dirty="0"/>
            </a:br>
            <a:endParaRPr lang="zh-TW" altLang="en-US" dirty="0"/>
          </a:p>
        </p:txBody>
      </p:sp>
      <p:sp>
        <p:nvSpPr>
          <p:cNvPr id="4" name="投影片編號版面配置區 3"/>
          <p:cNvSpPr>
            <a:spLocks noGrp="1"/>
          </p:cNvSpPr>
          <p:nvPr>
            <p:ph type="sldNum" sz="quarter" idx="12"/>
          </p:nvPr>
        </p:nvSpPr>
        <p:spPr>
          <a:xfrm>
            <a:off x="6758150" y="6318268"/>
            <a:ext cx="2133600" cy="365125"/>
          </a:xfrm>
        </p:spPr>
        <p:txBody>
          <a:bodyPr/>
          <a:lstStyle/>
          <a:p>
            <a:fld id="{A36E6B7E-3405-4ABC-8F0A-11CAAA034E4E}" type="slidenum">
              <a:rPr lang="zh-TW" altLang="en-US" smtClean="0"/>
              <a:pPr/>
              <a:t>2</a:t>
            </a:fld>
            <a:endParaRPr lang="zh-TW" altLang="en-US" dirty="0"/>
          </a:p>
        </p:txBody>
      </p:sp>
      <p:sp>
        <p:nvSpPr>
          <p:cNvPr id="8" name="矩形 7">
            <a:extLst>
              <a:ext uri="{FF2B5EF4-FFF2-40B4-BE49-F238E27FC236}">
                <a16:creationId xmlns:a16="http://schemas.microsoft.com/office/drawing/2014/main" id="{EEF847EB-08D5-4C98-8DBF-8C192B503E46}"/>
              </a:ext>
            </a:extLst>
          </p:cNvPr>
          <p:cNvSpPr/>
          <p:nvPr/>
        </p:nvSpPr>
        <p:spPr>
          <a:xfrm>
            <a:off x="1064180" y="821413"/>
            <a:ext cx="7015639" cy="584775"/>
          </a:xfrm>
          <a:prstGeom prst="rect">
            <a:avLst/>
          </a:prstGeom>
        </p:spPr>
        <p:txBody>
          <a:bodyPr wrap="none">
            <a:spAutoFit/>
          </a:bodyPr>
          <a:lstStyle/>
          <a:p>
            <a:pPr algn="ctr"/>
            <a:r>
              <a:rPr lang="en-US" altLang="zh-TW" sz="3200" b="1" dirty="0">
                <a:latin typeface="Times New Roman" panose="02020603050405020304" pitchFamily="18" charset="0"/>
                <a:ea typeface="標楷體" panose="03000509000000000000" pitchFamily="65" charset="-120"/>
                <a:cs typeface="Times New Roman" panose="02020603050405020304" pitchFamily="18" charset="0"/>
              </a:rPr>
              <a:t>Notices for use of the teaching material</a:t>
            </a:r>
            <a:endParaRPr lang="zh-TW" altLang="en-US" sz="32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9" name="矩形 8">
            <a:extLst>
              <a:ext uri="{FF2B5EF4-FFF2-40B4-BE49-F238E27FC236}">
                <a16:creationId xmlns:a16="http://schemas.microsoft.com/office/drawing/2014/main" id="{F732073E-7B7C-4342-BBB8-093B4D223BD4}"/>
              </a:ext>
            </a:extLst>
          </p:cNvPr>
          <p:cNvSpPr/>
          <p:nvPr/>
        </p:nvSpPr>
        <p:spPr>
          <a:xfrm>
            <a:off x="759500" y="1999000"/>
            <a:ext cx="7625000" cy="3046988"/>
          </a:xfrm>
          <a:prstGeom prst="rect">
            <a:avLst/>
          </a:prstGeom>
        </p:spPr>
        <p:txBody>
          <a:bodyPr wrap="square">
            <a:spAutoFit/>
          </a:bodyPr>
          <a:lstStyle/>
          <a:p>
            <a:r>
              <a:rPr lang="en-US" altLang="zh-TW" sz="2400" dirty="0">
                <a:latin typeface="Times New Roman" panose="02020603050405020304" pitchFamily="18" charset="0"/>
                <a:cs typeface="Times New Roman" panose="02020603050405020304" pitchFamily="18" charset="0"/>
              </a:rPr>
              <a:t>Copyright of the slides of the teaching material (including text and image files) belongs to the ministry.</a:t>
            </a:r>
          </a:p>
          <a:p>
            <a:endParaRPr lang="en-US"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marL="342900" indent="-342900">
              <a:buAutoNum type="alphaUcPeriod"/>
            </a:pPr>
            <a:r>
              <a:rPr lang="en-US" altLang="zh-TW" sz="2400" dirty="0">
                <a:latin typeface="Times New Roman" panose="02020603050405020304" pitchFamily="18" charset="0"/>
                <a:cs typeface="Times New Roman" panose="02020603050405020304" pitchFamily="18" charset="0"/>
              </a:rPr>
              <a:t> Core teachers: Any slide in the teaching material should be employed in full in teaching, without arbitrary revision and editing. </a:t>
            </a:r>
          </a:p>
          <a:p>
            <a:pPr marL="342900" indent="-342900">
              <a:buAutoNum type="alphaUcPeriod"/>
            </a:pPr>
            <a:r>
              <a:rPr lang="en-US" altLang="zh-TW" sz="2400" dirty="0">
                <a:latin typeface="Times New Roman" panose="02020603050405020304" pitchFamily="18" charset="0"/>
                <a:cs typeface="Times New Roman" panose="02020603050405020304" pitchFamily="18" charset="0"/>
              </a:rPr>
              <a:t> Credit is required for use of the material as reference in teaching.</a:t>
            </a:r>
          </a:p>
        </p:txBody>
      </p:sp>
    </p:spTree>
    <p:extLst>
      <p:ext uri="{BB962C8B-B14F-4D97-AF65-F5344CB8AC3E}">
        <p14:creationId xmlns:p14="http://schemas.microsoft.com/office/powerpoint/2010/main" val="25736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219">
            <a:extLst>
              <a:ext uri="{FF2B5EF4-FFF2-40B4-BE49-F238E27FC236}">
                <a16:creationId xmlns:a16="http://schemas.microsoft.com/office/drawing/2014/main" id="{F0546DB4-B2F3-486F-B34F-80FFCC5609DF}"/>
              </a:ext>
            </a:extLst>
          </p:cNvPr>
          <p:cNvSpPr txBox="1">
            <a:spLocks noChangeArrowheads="1"/>
          </p:cNvSpPr>
          <p:nvPr/>
        </p:nvSpPr>
        <p:spPr bwMode="auto">
          <a:xfrm>
            <a:off x="5528" y="260648"/>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Types of hazard symbols (2) </a:t>
            </a:r>
            <a:endParaRPr lang="zh-TW" altLang="en-US"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17" name="群組 16">
            <a:extLst>
              <a:ext uri="{FF2B5EF4-FFF2-40B4-BE49-F238E27FC236}">
                <a16:creationId xmlns:a16="http://schemas.microsoft.com/office/drawing/2014/main" id="{39D1974E-20A4-4504-9A32-00566320485C}"/>
              </a:ext>
            </a:extLst>
          </p:cNvPr>
          <p:cNvGrpSpPr/>
          <p:nvPr/>
        </p:nvGrpSpPr>
        <p:grpSpPr>
          <a:xfrm>
            <a:off x="899592" y="980728"/>
            <a:ext cx="7185125" cy="5103329"/>
            <a:chOff x="971600" y="1040784"/>
            <a:chExt cx="7185125" cy="5103329"/>
          </a:xfrm>
        </p:grpSpPr>
        <p:sp>
          <p:nvSpPr>
            <p:cNvPr id="3" name="文字方塊 2"/>
            <p:cNvSpPr txBox="1"/>
            <p:nvPr/>
          </p:nvSpPr>
          <p:spPr>
            <a:xfrm>
              <a:off x="971600" y="1040784"/>
              <a:ext cx="4078589" cy="369332"/>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Physical hazards (five kinds)</a:t>
              </a: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p:txBody>
        </p:sp>
        <p:grpSp>
          <p:nvGrpSpPr>
            <p:cNvPr id="15" name="群組 16"/>
            <p:cNvGrpSpPr/>
            <p:nvPr/>
          </p:nvGrpSpPr>
          <p:grpSpPr>
            <a:xfrm>
              <a:off x="987275" y="1632689"/>
              <a:ext cx="7169450" cy="4511424"/>
              <a:chOff x="642910" y="1757336"/>
              <a:chExt cx="7786742" cy="4814936"/>
            </a:xfrm>
          </p:grpSpPr>
          <p:pic>
            <p:nvPicPr>
              <p:cNvPr id="4" name="Picture 123"/>
              <p:cNvPicPr>
                <a:picLocks noChangeAspect="1" noChangeArrowheads="1"/>
              </p:cNvPicPr>
              <p:nvPr/>
            </p:nvPicPr>
            <p:blipFill>
              <a:blip r:embed="rId2"/>
              <a:srcRect/>
              <a:stretch>
                <a:fillRect/>
              </a:stretch>
            </p:blipFill>
            <p:spPr bwMode="auto">
              <a:xfrm>
                <a:off x="776309" y="1780856"/>
                <a:ext cx="1033780" cy="937451"/>
              </a:xfrm>
              <a:prstGeom prst="rect">
                <a:avLst/>
              </a:prstGeom>
              <a:noFill/>
              <a:ln w="9525">
                <a:noFill/>
                <a:miter lim="800000"/>
                <a:headEnd/>
                <a:tailEnd/>
              </a:ln>
            </p:spPr>
          </p:pic>
          <p:pic>
            <p:nvPicPr>
              <p:cNvPr id="5" name="Picture 125"/>
              <p:cNvPicPr>
                <a:picLocks noChangeAspect="1" noChangeArrowheads="1"/>
              </p:cNvPicPr>
              <p:nvPr/>
            </p:nvPicPr>
            <p:blipFill>
              <a:blip r:embed="rId3"/>
              <a:srcRect/>
              <a:stretch>
                <a:fillRect/>
              </a:stretch>
            </p:blipFill>
            <p:spPr bwMode="auto">
              <a:xfrm>
                <a:off x="2477048" y="1757336"/>
                <a:ext cx="1033780" cy="937451"/>
              </a:xfrm>
              <a:prstGeom prst="rect">
                <a:avLst/>
              </a:prstGeom>
              <a:noFill/>
              <a:ln w="9525">
                <a:noFill/>
                <a:miter lim="800000"/>
                <a:headEnd/>
                <a:tailEnd/>
              </a:ln>
            </p:spPr>
          </p:pic>
          <p:pic>
            <p:nvPicPr>
              <p:cNvPr id="6" name="Picture 120"/>
              <p:cNvPicPr>
                <a:picLocks noChangeAspect="1" noChangeArrowheads="1"/>
              </p:cNvPicPr>
              <p:nvPr/>
            </p:nvPicPr>
            <p:blipFill>
              <a:blip r:embed="rId4"/>
              <a:srcRect/>
              <a:stretch>
                <a:fillRect/>
              </a:stretch>
            </p:blipFill>
            <p:spPr bwMode="auto">
              <a:xfrm>
                <a:off x="4144446" y="1780856"/>
                <a:ext cx="1033780" cy="927371"/>
              </a:xfrm>
              <a:prstGeom prst="rect">
                <a:avLst/>
              </a:prstGeom>
              <a:noFill/>
              <a:ln w="9525">
                <a:noFill/>
                <a:miter lim="800000"/>
                <a:headEnd/>
                <a:tailEnd/>
              </a:ln>
            </p:spPr>
          </p:pic>
          <p:pic>
            <p:nvPicPr>
              <p:cNvPr id="7" name="Picture 208"/>
              <p:cNvPicPr>
                <a:picLocks noChangeAspect="1" noChangeArrowheads="1"/>
              </p:cNvPicPr>
              <p:nvPr/>
            </p:nvPicPr>
            <p:blipFill>
              <a:blip r:embed="rId5"/>
              <a:srcRect/>
              <a:stretch>
                <a:fillRect/>
              </a:stretch>
            </p:blipFill>
            <p:spPr bwMode="auto">
              <a:xfrm>
                <a:off x="5811844" y="1797651"/>
                <a:ext cx="1033780" cy="927371"/>
              </a:xfrm>
              <a:prstGeom prst="rect">
                <a:avLst/>
              </a:prstGeom>
              <a:noFill/>
              <a:ln w="9525">
                <a:noFill/>
                <a:miter lim="800000"/>
                <a:headEnd/>
                <a:tailEnd/>
              </a:ln>
            </p:spPr>
          </p:pic>
          <p:pic>
            <p:nvPicPr>
              <p:cNvPr id="8" name="Picture 210"/>
              <p:cNvPicPr>
                <a:picLocks noChangeAspect="1" noChangeArrowheads="1"/>
              </p:cNvPicPr>
              <p:nvPr/>
            </p:nvPicPr>
            <p:blipFill>
              <a:blip r:embed="rId6"/>
              <a:srcRect/>
              <a:stretch>
                <a:fillRect/>
              </a:stretch>
            </p:blipFill>
            <p:spPr bwMode="auto">
              <a:xfrm>
                <a:off x="7395872" y="1817805"/>
                <a:ext cx="1033780" cy="937451"/>
              </a:xfrm>
              <a:prstGeom prst="rect">
                <a:avLst/>
              </a:prstGeom>
              <a:noFill/>
              <a:ln w="9525">
                <a:noFill/>
                <a:miter lim="800000"/>
                <a:headEnd/>
                <a:tailEnd/>
              </a:ln>
            </p:spPr>
          </p:pic>
          <p:sp>
            <p:nvSpPr>
              <p:cNvPr id="9" name="文字方塊 8"/>
              <p:cNvSpPr txBox="1"/>
              <p:nvPr/>
            </p:nvSpPr>
            <p:spPr>
              <a:xfrm>
                <a:off x="642910" y="3022115"/>
                <a:ext cx="4413398" cy="394179"/>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Health hazards (five kinds)</a:t>
                </a:r>
                <a:endParaRPr lang="zh-TW" altLang="zh-TW" dirty="0">
                  <a:latin typeface="Times New Roman" panose="02020603050405020304" pitchFamily="18" charset="0"/>
                  <a:cs typeface="Times New Roman" panose="02020603050405020304" pitchFamily="18" charset="0"/>
                </a:endParaRPr>
              </a:p>
            </p:txBody>
          </p:sp>
          <p:pic>
            <p:nvPicPr>
              <p:cNvPr id="10" name="Picture 212"/>
              <p:cNvPicPr>
                <a:picLocks noChangeAspect="1" noChangeArrowheads="1"/>
              </p:cNvPicPr>
              <p:nvPr/>
            </p:nvPicPr>
            <p:blipFill>
              <a:blip r:embed="rId7"/>
              <a:srcRect/>
              <a:stretch>
                <a:fillRect/>
              </a:stretch>
            </p:blipFill>
            <p:spPr bwMode="auto">
              <a:xfrm>
                <a:off x="809650" y="3738078"/>
                <a:ext cx="1033780" cy="937451"/>
              </a:xfrm>
              <a:prstGeom prst="rect">
                <a:avLst/>
              </a:prstGeom>
              <a:noFill/>
              <a:ln w="9525">
                <a:noFill/>
                <a:miter lim="800000"/>
                <a:headEnd/>
                <a:tailEnd/>
              </a:ln>
            </p:spPr>
          </p:pic>
          <p:pic>
            <p:nvPicPr>
              <p:cNvPr id="11" name="Picture 217"/>
              <p:cNvPicPr>
                <a:picLocks noChangeAspect="1" noChangeArrowheads="1"/>
              </p:cNvPicPr>
              <p:nvPr/>
            </p:nvPicPr>
            <p:blipFill>
              <a:blip r:embed="rId8"/>
              <a:srcRect/>
              <a:stretch>
                <a:fillRect/>
              </a:stretch>
            </p:blipFill>
            <p:spPr bwMode="auto">
              <a:xfrm>
                <a:off x="2443707" y="3707840"/>
                <a:ext cx="1033780" cy="927371"/>
              </a:xfrm>
              <a:prstGeom prst="rect">
                <a:avLst/>
              </a:prstGeom>
              <a:noFill/>
              <a:ln w="9525">
                <a:noFill/>
                <a:miter lim="800000"/>
                <a:headEnd/>
                <a:tailEnd/>
              </a:ln>
            </p:spPr>
          </p:pic>
          <p:pic>
            <p:nvPicPr>
              <p:cNvPr id="12" name="Picture 214"/>
              <p:cNvPicPr>
                <a:picLocks noChangeAspect="1" noChangeArrowheads="1"/>
              </p:cNvPicPr>
              <p:nvPr/>
            </p:nvPicPr>
            <p:blipFill>
              <a:blip r:embed="rId9"/>
              <a:srcRect/>
              <a:stretch>
                <a:fillRect/>
              </a:stretch>
            </p:blipFill>
            <p:spPr bwMode="auto">
              <a:xfrm>
                <a:off x="4111105" y="3707840"/>
                <a:ext cx="1033780" cy="937451"/>
              </a:xfrm>
              <a:prstGeom prst="rect">
                <a:avLst/>
              </a:prstGeom>
              <a:noFill/>
              <a:ln w="9525">
                <a:noFill/>
                <a:miter lim="800000"/>
                <a:headEnd/>
                <a:tailEnd/>
              </a:ln>
            </p:spPr>
          </p:pic>
          <p:sp>
            <p:nvSpPr>
              <p:cNvPr id="13" name="文字方塊 12"/>
              <p:cNvSpPr txBox="1"/>
              <p:nvPr/>
            </p:nvSpPr>
            <p:spPr>
              <a:xfrm>
                <a:off x="642910" y="4968561"/>
                <a:ext cx="4412732" cy="394179"/>
              </a:xfrm>
              <a:prstGeom prst="rect">
                <a:avLst/>
              </a:prstGeom>
              <a:noFill/>
            </p:spPr>
            <p:txBody>
              <a:bodyPr wrap="square" rtlCol="0">
                <a:spAutoFit/>
              </a:bodyPr>
              <a:lstStyle/>
              <a:p>
                <a:r>
                  <a:rPr lang="en-US" altLang="zh-TW" dirty="0">
                    <a:latin typeface="Times New Roman" panose="02020603050405020304" pitchFamily="18" charset="0"/>
                    <a:cs typeface="Times New Roman" panose="02020603050405020304" pitchFamily="18" charset="0"/>
                  </a:rPr>
                  <a:t>Environmental hazard (one kind)</a:t>
                </a:r>
                <a:endParaRPr lang="zh-TW" altLang="zh-TW" dirty="0">
                  <a:latin typeface="Times New Roman" panose="02020603050405020304" pitchFamily="18" charset="0"/>
                  <a:cs typeface="Times New Roman" panose="02020603050405020304" pitchFamily="18" charset="0"/>
                </a:endParaRPr>
              </a:p>
            </p:txBody>
          </p:sp>
          <p:pic>
            <p:nvPicPr>
              <p:cNvPr id="14" name="Picture 220"/>
              <p:cNvPicPr>
                <a:picLocks noChangeAspect="1" noChangeArrowheads="1"/>
              </p:cNvPicPr>
              <p:nvPr/>
            </p:nvPicPr>
            <p:blipFill>
              <a:blip r:embed="rId10"/>
              <a:srcRect/>
              <a:stretch>
                <a:fillRect/>
              </a:stretch>
            </p:blipFill>
            <p:spPr bwMode="auto">
              <a:xfrm>
                <a:off x="809650" y="5666741"/>
                <a:ext cx="1037485" cy="905531"/>
              </a:xfrm>
              <a:prstGeom prst="rect">
                <a:avLst/>
              </a:prstGeom>
              <a:noFill/>
              <a:ln w="9525">
                <a:noFill/>
                <a:miter lim="800000"/>
                <a:headEnd/>
                <a:tailEnd/>
              </a:ln>
            </p:spPr>
          </p:pic>
          <p:pic>
            <p:nvPicPr>
              <p:cNvPr id="16" name="Picture 208"/>
              <p:cNvPicPr>
                <a:picLocks noChangeAspect="1" noChangeArrowheads="1"/>
              </p:cNvPicPr>
              <p:nvPr/>
            </p:nvPicPr>
            <p:blipFill>
              <a:blip r:embed="rId5"/>
              <a:srcRect/>
              <a:stretch>
                <a:fillRect/>
              </a:stretch>
            </p:blipFill>
            <p:spPr bwMode="auto">
              <a:xfrm>
                <a:off x="5786446" y="3714752"/>
                <a:ext cx="1033780" cy="927371"/>
              </a:xfrm>
              <a:prstGeom prst="rect">
                <a:avLst/>
              </a:prstGeom>
              <a:noFill/>
              <a:ln w="9525">
                <a:noFill/>
                <a:miter lim="800000"/>
                <a:headEnd/>
                <a:tailEnd/>
              </a:ln>
            </p:spPr>
          </p:pic>
        </p:grpSp>
      </p:grpSp>
      <p:sp>
        <p:nvSpPr>
          <p:cNvPr id="18" name="投影片編號版面配置區 17"/>
          <p:cNvSpPr>
            <a:spLocks noGrp="1"/>
          </p:cNvSpPr>
          <p:nvPr>
            <p:ph type="sldNum" sz="quarter" idx="12"/>
          </p:nvPr>
        </p:nvSpPr>
        <p:spPr>
          <a:xfrm>
            <a:off x="6742750" y="6314017"/>
            <a:ext cx="2133600" cy="365125"/>
          </a:xfrm>
        </p:spPr>
        <p:txBody>
          <a:bodyPr/>
          <a:lstStyle/>
          <a:p>
            <a:fld id="{A36E6B7E-3405-4ABC-8F0A-11CAAA034E4E}" type="slidenum">
              <a:rPr lang="zh-TW" altLang="en-US" smtClean="0"/>
              <a:pPr/>
              <a:t>20</a:t>
            </a:fld>
            <a:endParaRPr lang="zh-TW" altLang="en-US" dirty="0"/>
          </a:p>
        </p:txBody>
      </p:sp>
    </p:spTree>
    <p:extLst>
      <p:ext uri="{BB962C8B-B14F-4D97-AF65-F5344CB8AC3E}">
        <p14:creationId xmlns:p14="http://schemas.microsoft.com/office/powerpoint/2010/main" val="3027402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11"/>
          <p:cNvPicPr>
            <a:picLocks noChangeAspect="1" noChangeArrowheads="1"/>
          </p:cNvPicPr>
          <p:nvPr/>
        </p:nvPicPr>
        <p:blipFill>
          <a:blip r:embed="rId2"/>
          <a:srcRect/>
          <a:stretch>
            <a:fillRect/>
          </a:stretch>
        </p:blipFill>
        <p:spPr bwMode="auto">
          <a:xfrm>
            <a:off x="611188" y="1700213"/>
            <a:ext cx="3527425" cy="3960812"/>
          </a:xfrm>
          <a:prstGeom prst="rect">
            <a:avLst/>
          </a:prstGeom>
          <a:noFill/>
          <a:ln w="9525">
            <a:noFill/>
            <a:miter lim="800000"/>
            <a:headEnd/>
            <a:tailEnd/>
          </a:ln>
        </p:spPr>
      </p:pic>
      <p:sp>
        <p:nvSpPr>
          <p:cNvPr id="52228" name="Rectangle 5"/>
          <p:cNvSpPr>
            <a:spLocks noChangeArrowheads="1"/>
          </p:cNvSpPr>
          <p:nvPr/>
        </p:nvSpPr>
        <p:spPr bwMode="auto">
          <a:xfrm>
            <a:off x="5005388" y="2213015"/>
            <a:ext cx="3384252" cy="3416320"/>
          </a:xfrm>
          <a:prstGeom prst="rect">
            <a:avLst/>
          </a:prstGeom>
          <a:noFill/>
          <a:ln w="9525">
            <a:noFill/>
            <a:miter lim="800000"/>
            <a:headEnd/>
            <a:tailEnd/>
          </a:ln>
        </p:spPr>
        <p:txBody>
          <a:bodyPr wrap="square">
            <a:spAutoFit/>
          </a:bodyPr>
          <a:lstStyle/>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Upright square at 45-degree angle </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Large enough for clear identification</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Black pattern, white background, in red frame with sufficient wide for warning function</a:t>
            </a:r>
            <a:endParaRPr lang="zh-TW" altLang="zh-TW" sz="2400" dirty="0">
              <a:latin typeface="Times New Roman" panose="02020603050405020304" pitchFamily="18" charset="0"/>
              <a:cs typeface="Times New Roman" panose="02020603050405020304" pitchFamily="18" charset="0"/>
            </a:endParaRPr>
          </a:p>
        </p:txBody>
      </p:sp>
      <p:sp>
        <p:nvSpPr>
          <p:cNvPr id="52229" name="Line 6"/>
          <p:cNvSpPr>
            <a:spLocks noChangeShapeType="1"/>
          </p:cNvSpPr>
          <p:nvPr/>
        </p:nvSpPr>
        <p:spPr bwMode="auto">
          <a:xfrm>
            <a:off x="611188" y="5661025"/>
            <a:ext cx="3529012" cy="0"/>
          </a:xfrm>
          <a:prstGeom prst="line">
            <a:avLst/>
          </a:prstGeom>
          <a:noFill/>
          <a:ln w="38100">
            <a:solidFill>
              <a:srgbClr val="FF0000"/>
            </a:solidFill>
            <a:round/>
            <a:headEnd/>
            <a:tailEnd/>
          </a:ln>
        </p:spPr>
        <p:txBody>
          <a:bodyPr/>
          <a:lstStyle/>
          <a:p>
            <a:endParaRPr lang="zh-TW" altLang="en-US" b="1">
              <a:latin typeface="標楷體" panose="03000509000000000000" pitchFamily="65" charset="-120"/>
              <a:ea typeface="標楷體" panose="03000509000000000000" pitchFamily="65" charset="-120"/>
            </a:endParaRPr>
          </a:p>
        </p:txBody>
      </p:sp>
      <p:sp>
        <p:nvSpPr>
          <p:cNvPr id="52230" name="Arc 9"/>
          <p:cNvSpPr>
            <a:spLocks/>
          </p:cNvSpPr>
          <p:nvPr/>
        </p:nvSpPr>
        <p:spPr bwMode="auto">
          <a:xfrm>
            <a:off x="2700338" y="5229225"/>
            <a:ext cx="215900" cy="430213"/>
          </a:xfrm>
          <a:custGeom>
            <a:avLst/>
            <a:gdLst>
              <a:gd name="T0" fmla="*/ 2147483647 w 21600"/>
              <a:gd name="T1" fmla="*/ 0 h 21431"/>
              <a:gd name="T2" fmla="*/ 2147483647 w 21600"/>
              <a:gd name="T3" fmla="*/ 2147483647 h 21431"/>
              <a:gd name="T4" fmla="*/ 0 w 21600"/>
              <a:gd name="T5" fmla="*/ 2147483647 h 21431"/>
              <a:gd name="T6" fmla="*/ 0 60000 65536"/>
              <a:gd name="T7" fmla="*/ 0 60000 65536"/>
              <a:gd name="T8" fmla="*/ 0 60000 65536"/>
              <a:gd name="T9" fmla="*/ 0 w 21600"/>
              <a:gd name="T10" fmla="*/ 0 h 21431"/>
              <a:gd name="T11" fmla="*/ 21600 w 21600"/>
              <a:gd name="T12" fmla="*/ 21431 h 21431"/>
            </a:gdLst>
            <a:ahLst/>
            <a:cxnLst>
              <a:cxn ang="T6">
                <a:pos x="T0" y="T1"/>
              </a:cxn>
              <a:cxn ang="T7">
                <a:pos x="T2" y="T3"/>
              </a:cxn>
              <a:cxn ang="T8">
                <a:pos x="T4" y="T5"/>
              </a:cxn>
            </a:cxnLst>
            <a:rect l="T9" t="T10" r="T11" b="T12"/>
            <a:pathLst>
              <a:path w="21600" h="21431" fill="none" extrusionOk="0">
                <a:moveTo>
                  <a:pt x="2696" y="0"/>
                </a:moveTo>
                <a:cubicBezTo>
                  <a:pt x="13498" y="1359"/>
                  <a:pt x="21600" y="10544"/>
                  <a:pt x="21600" y="21431"/>
                </a:cubicBezTo>
              </a:path>
              <a:path w="21600" h="21431" stroke="0" extrusionOk="0">
                <a:moveTo>
                  <a:pt x="2696" y="0"/>
                </a:moveTo>
                <a:cubicBezTo>
                  <a:pt x="13498" y="1359"/>
                  <a:pt x="21600" y="10544"/>
                  <a:pt x="21600" y="21431"/>
                </a:cubicBezTo>
                <a:lnTo>
                  <a:pt x="0" y="21431"/>
                </a:lnTo>
                <a:close/>
              </a:path>
            </a:pathLst>
          </a:custGeom>
          <a:noFill/>
          <a:ln w="38100">
            <a:solidFill>
              <a:srgbClr val="FF0000"/>
            </a:solidFill>
            <a:round/>
            <a:headEnd/>
            <a:tailEnd/>
          </a:ln>
        </p:spPr>
        <p:txBody>
          <a:bodyPr wrap="none" anchor="ctr"/>
          <a:lstStyle/>
          <a:p>
            <a:endParaRPr lang="zh-TW" altLang="en-US" b="1">
              <a:latin typeface="標楷體" panose="03000509000000000000" pitchFamily="65" charset="-120"/>
              <a:ea typeface="標楷體" panose="03000509000000000000" pitchFamily="65" charset="-120"/>
            </a:endParaRPr>
          </a:p>
        </p:txBody>
      </p:sp>
      <p:sp>
        <p:nvSpPr>
          <p:cNvPr id="52231" name="Text Box 10"/>
          <p:cNvSpPr txBox="1">
            <a:spLocks noChangeArrowheads="1"/>
          </p:cNvSpPr>
          <p:nvPr/>
        </p:nvSpPr>
        <p:spPr bwMode="auto">
          <a:xfrm>
            <a:off x="3203575" y="5229225"/>
            <a:ext cx="569387" cy="400110"/>
          </a:xfrm>
          <a:prstGeom prst="rect">
            <a:avLst/>
          </a:prstGeom>
          <a:noFill/>
          <a:ln w="9525">
            <a:noFill/>
            <a:miter lim="800000"/>
            <a:headEnd/>
            <a:tailEnd/>
          </a:ln>
        </p:spPr>
        <p:txBody>
          <a:bodyPr wrap="none">
            <a:spAutoFit/>
          </a:bodyPr>
          <a:lstStyle/>
          <a:p>
            <a:r>
              <a:rPr lang="en-US" altLang="zh-TW" sz="2000" b="1">
                <a:solidFill>
                  <a:srgbClr val="FF0000"/>
                </a:solidFill>
                <a:latin typeface="標楷體" panose="03000509000000000000" pitchFamily="65" charset="-120"/>
                <a:ea typeface="標楷體" panose="03000509000000000000" pitchFamily="65" charset="-120"/>
              </a:rPr>
              <a:t>45</a:t>
            </a:r>
            <a:r>
              <a:rPr lang="en-US" altLang="zh-TW" sz="2000" b="1">
                <a:solidFill>
                  <a:srgbClr val="FF0000"/>
                </a:solidFill>
                <a:latin typeface="標楷體" panose="03000509000000000000" pitchFamily="65" charset="-120"/>
                <a:ea typeface="標楷體" panose="03000509000000000000" pitchFamily="65" charset="-120"/>
                <a:cs typeface="Arial" pitchFamily="34" charset="0"/>
              </a:rPr>
              <a:t>˚</a:t>
            </a:r>
          </a:p>
        </p:txBody>
      </p:sp>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21</a:t>
            </a:fld>
            <a:endParaRPr lang="zh-TW" altLang="en-US" dirty="0"/>
          </a:p>
        </p:txBody>
      </p:sp>
      <p:sp>
        <p:nvSpPr>
          <p:cNvPr id="9" name="Text Box 219">
            <a:extLst>
              <a:ext uri="{FF2B5EF4-FFF2-40B4-BE49-F238E27FC236}">
                <a16:creationId xmlns:a16="http://schemas.microsoft.com/office/drawing/2014/main" id="{A51B9315-EFB3-4643-A083-84377234F3E2}"/>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Shape and size of symbols</a:t>
            </a:r>
          </a:p>
        </p:txBody>
      </p:sp>
    </p:spTree>
    <p:extLst>
      <p:ext uri="{BB962C8B-B14F-4D97-AF65-F5344CB8AC3E}">
        <p14:creationId xmlns:p14="http://schemas.microsoft.com/office/powerpoint/2010/main" val="1909304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6"/>
          <p:cNvSpPr>
            <a:spLocks noChangeArrowheads="1"/>
          </p:cNvSpPr>
          <p:nvPr/>
        </p:nvSpPr>
        <p:spPr bwMode="auto">
          <a:xfrm>
            <a:off x="652038" y="1999810"/>
            <a:ext cx="7848872" cy="4154984"/>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Flame</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inflammable substance</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Flame atop a circle</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oxidizing substance</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Bomb explosion</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explosive</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Corroded hand and metal</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corrosive</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Steel cylinder</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pressurized gas</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Skull</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toxin</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Exclamation mark</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warning (low toxicity, low irritation) Human body</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hazardous substance for health (including carcinogen)</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u"/>
            </a:pPr>
            <a:r>
              <a:rPr lang="en-US" altLang="zh-TW" sz="2400" dirty="0">
                <a:latin typeface="Times New Roman" panose="02020603050405020304" pitchFamily="18" charset="0"/>
                <a:cs typeface="Times New Roman" panose="02020603050405020304" pitchFamily="18" charset="0"/>
              </a:rPr>
              <a:t>Withered tree and dead fish</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hazardous substance for environment </a:t>
            </a:r>
            <a:endParaRPr lang="zh-TW" altLang="en-US" sz="2400"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42750" y="6314015"/>
            <a:ext cx="2133600" cy="365125"/>
          </a:xfrm>
        </p:spPr>
        <p:txBody>
          <a:bodyPr/>
          <a:lstStyle/>
          <a:p>
            <a:fld id="{A36E6B7E-3405-4ABC-8F0A-11CAAA034E4E}" type="slidenum">
              <a:rPr lang="zh-TW" altLang="en-US" smtClean="0"/>
              <a:pPr/>
              <a:t>22</a:t>
            </a:fld>
            <a:endParaRPr lang="zh-TW" altLang="en-US" dirty="0"/>
          </a:p>
        </p:txBody>
      </p:sp>
      <p:sp>
        <p:nvSpPr>
          <p:cNvPr id="5" name="Text Box 219">
            <a:extLst>
              <a:ext uri="{FF2B5EF4-FFF2-40B4-BE49-F238E27FC236}">
                <a16:creationId xmlns:a16="http://schemas.microsoft.com/office/drawing/2014/main" id="{642C9B4A-4E58-4DA3-968F-3306BCF1CF2D}"/>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Significance of symbols</a:t>
            </a:r>
          </a:p>
        </p:txBody>
      </p:sp>
    </p:spTree>
    <p:extLst>
      <p:ext uri="{BB962C8B-B14F-4D97-AF65-F5344CB8AC3E}">
        <p14:creationId xmlns:p14="http://schemas.microsoft.com/office/powerpoint/2010/main" val="3065105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5"/>
          <p:cNvSpPr>
            <a:spLocks noChangeArrowheads="1"/>
          </p:cNvSpPr>
          <p:nvPr/>
        </p:nvSpPr>
        <p:spPr bwMode="auto">
          <a:xfrm>
            <a:off x="736600" y="2067506"/>
            <a:ext cx="2590800" cy="614362"/>
          </a:xfrm>
          <a:prstGeom prst="rect">
            <a:avLst/>
          </a:prstGeom>
          <a:noFill/>
          <a:ln w="63500">
            <a:solidFill>
              <a:schemeClr val="tx1"/>
            </a:solidFill>
            <a:miter lim="800000"/>
            <a:headEnd/>
            <a:tailEnd/>
          </a:ln>
        </p:spPr>
        <p:txBody>
          <a:bodyPr wrap="none" anchor="ctr"/>
          <a:lstStyle/>
          <a:p>
            <a:endParaRPr lang="zh-TW" altLang="en-US">
              <a:latin typeface="標楷體" panose="03000509000000000000" pitchFamily="65" charset="-120"/>
              <a:ea typeface="標楷體" panose="03000509000000000000" pitchFamily="65" charset="-120"/>
            </a:endParaRPr>
          </a:p>
        </p:txBody>
      </p:sp>
      <p:sp>
        <p:nvSpPr>
          <p:cNvPr id="53252" name="Text Box 6"/>
          <p:cNvSpPr txBox="1">
            <a:spLocks noChangeArrowheads="1"/>
          </p:cNvSpPr>
          <p:nvPr/>
        </p:nvSpPr>
        <p:spPr bwMode="auto">
          <a:xfrm>
            <a:off x="812800" y="2105606"/>
            <a:ext cx="1887538" cy="461665"/>
          </a:xfrm>
          <a:prstGeom prst="rect">
            <a:avLst/>
          </a:prstGeom>
          <a:noFill/>
          <a:ln w="9525">
            <a:noFill/>
            <a:miter lim="800000"/>
            <a:headEnd/>
            <a:tailEnd/>
          </a:ln>
        </p:spPr>
        <p:txBody>
          <a:bodyPr>
            <a:spAutoFit/>
          </a:bodyPr>
          <a:lstStyle/>
          <a:p>
            <a:pPr>
              <a:spcBef>
                <a:spcPct val="50000"/>
              </a:spcBef>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1.</a:t>
            </a:r>
            <a:r>
              <a:rPr lang="en-US" altLang="zh-TW" sz="2400" dirty="0">
                <a:latin typeface="Times New Roman" panose="02020603050405020304" pitchFamily="18" charset="0"/>
                <a:cs typeface="Times New Roman" panose="02020603050405020304" pitchFamily="18" charset="0"/>
              </a:rPr>
              <a:t> Name</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3254" name="Text Box 8"/>
          <p:cNvSpPr txBox="1">
            <a:spLocks noChangeArrowheads="1"/>
          </p:cNvSpPr>
          <p:nvPr/>
        </p:nvSpPr>
        <p:spPr bwMode="auto">
          <a:xfrm>
            <a:off x="3708400" y="1967058"/>
            <a:ext cx="4572000" cy="830997"/>
          </a:xfrm>
          <a:prstGeom prst="rect">
            <a:avLst/>
          </a:prstGeom>
          <a:noFill/>
          <a:ln w="44450">
            <a:solidFill>
              <a:schemeClr val="tx1"/>
            </a:solidFill>
            <a:miter lim="800000"/>
            <a:headEnd/>
            <a:tailEnd/>
          </a:ln>
        </p:spPr>
        <p:txBody>
          <a:bodyPr>
            <a:spAutoFit/>
          </a:bodyPr>
          <a:lstStyle/>
          <a:p>
            <a:pPr>
              <a:spcBef>
                <a:spcPct val="50000"/>
              </a:spcBef>
            </a:pPr>
            <a:r>
              <a:rPr lang="en-US" altLang="zh-TW" sz="2400" dirty="0">
                <a:latin typeface="Times New Roman" panose="02020603050405020304" pitchFamily="18" charset="0"/>
                <a:cs typeface="Times New Roman" panose="02020603050405020304" pitchFamily="18" charset="0"/>
              </a:rPr>
              <a:t>Name of substance, common name and chemical name</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3255" name="Line 9"/>
          <p:cNvSpPr>
            <a:spLocks noChangeShapeType="1"/>
          </p:cNvSpPr>
          <p:nvPr/>
        </p:nvSpPr>
        <p:spPr bwMode="auto">
          <a:xfrm>
            <a:off x="3327400" y="2383415"/>
            <a:ext cx="374650" cy="4764"/>
          </a:xfrm>
          <a:prstGeom prst="line">
            <a:avLst/>
          </a:prstGeom>
          <a:noFill/>
          <a:ln w="57150">
            <a:solidFill>
              <a:schemeClr val="tx1"/>
            </a:solidFill>
            <a:round/>
            <a:headEnd/>
            <a:tailEnd type="triangle" w="med" len="me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53256" name="Rectangle 10"/>
          <p:cNvSpPr>
            <a:spLocks noChangeArrowheads="1"/>
          </p:cNvSpPr>
          <p:nvPr/>
        </p:nvSpPr>
        <p:spPr bwMode="auto">
          <a:xfrm>
            <a:off x="736600" y="3213099"/>
            <a:ext cx="2590800" cy="902435"/>
          </a:xfrm>
          <a:prstGeom prst="rect">
            <a:avLst/>
          </a:prstGeom>
          <a:noFill/>
          <a:ln w="63500">
            <a:solidFill>
              <a:schemeClr val="tx1"/>
            </a:solidFill>
            <a:miter lim="800000"/>
            <a:headEnd/>
            <a:tailEnd/>
          </a:ln>
        </p:spPr>
        <p:txBody>
          <a:bodyPr wrap="none" anchor="ctr"/>
          <a:lstStyle/>
          <a:p>
            <a:endParaRPr lang="zh-TW" altLang="en-US">
              <a:latin typeface="標楷體" panose="03000509000000000000" pitchFamily="65" charset="-120"/>
              <a:ea typeface="標楷體" panose="03000509000000000000" pitchFamily="65" charset="-120"/>
            </a:endParaRPr>
          </a:p>
        </p:txBody>
      </p:sp>
      <p:sp>
        <p:nvSpPr>
          <p:cNvPr id="53257" name="Text Box 11"/>
          <p:cNvSpPr txBox="1">
            <a:spLocks noChangeArrowheads="1"/>
          </p:cNvSpPr>
          <p:nvPr/>
        </p:nvSpPr>
        <p:spPr bwMode="auto">
          <a:xfrm>
            <a:off x="736600" y="3284538"/>
            <a:ext cx="2827288" cy="830997"/>
          </a:xfrm>
          <a:prstGeom prst="rect">
            <a:avLst/>
          </a:prstGeom>
          <a:noFill/>
          <a:ln w="9525">
            <a:noFill/>
            <a:miter lim="800000"/>
            <a:headEnd/>
            <a:tailEnd/>
          </a:ln>
        </p:spPr>
        <p:txBody>
          <a:bodyPr wrap="square">
            <a:spAutoFit/>
          </a:bodyPr>
          <a:lstStyle/>
          <a:p>
            <a:pPr>
              <a:spcBef>
                <a:spcPct val="20000"/>
              </a:spcBef>
              <a:buClr>
                <a:schemeClr val="accent2"/>
              </a:buClr>
              <a:buSzPct val="85000"/>
              <a:buFont typeface="Wingdings" pitchFamily="2" charset="2"/>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2.</a:t>
            </a:r>
            <a:r>
              <a:rPr lang="en-US" altLang="zh-TW" sz="2400" dirty="0">
                <a:latin typeface="Times New Roman" panose="02020603050405020304" pitchFamily="18" charset="0"/>
                <a:cs typeface="Times New Roman" panose="02020603050405020304" pitchFamily="18" charset="0"/>
              </a:rPr>
              <a:t> Hazardous ingredients</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3259" name="Line 13"/>
          <p:cNvSpPr>
            <a:spLocks noChangeShapeType="1"/>
          </p:cNvSpPr>
          <p:nvPr/>
        </p:nvSpPr>
        <p:spPr bwMode="auto">
          <a:xfrm flipV="1">
            <a:off x="3311525" y="3664386"/>
            <a:ext cx="396875" cy="4763"/>
          </a:xfrm>
          <a:prstGeom prst="line">
            <a:avLst/>
          </a:prstGeom>
          <a:noFill/>
          <a:ln w="57150">
            <a:solidFill>
              <a:schemeClr val="tx1"/>
            </a:solidFill>
            <a:round/>
            <a:headEnd/>
            <a:tailEnd type="triangle" w="med" len="me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53260" name="Text Box 14"/>
          <p:cNvSpPr txBox="1">
            <a:spLocks noChangeArrowheads="1"/>
          </p:cNvSpPr>
          <p:nvPr/>
        </p:nvSpPr>
        <p:spPr bwMode="auto">
          <a:xfrm>
            <a:off x="3702050" y="3248817"/>
            <a:ext cx="4608513" cy="830997"/>
          </a:xfrm>
          <a:prstGeom prst="rect">
            <a:avLst/>
          </a:prstGeom>
          <a:noFill/>
          <a:ln w="44450">
            <a:solidFill>
              <a:schemeClr val="tx1"/>
            </a:solidFill>
            <a:miter lim="800000"/>
            <a:headEnd/>
            <a:tailEnd/>
          </a:ln>
        </p:spPr>
        <p:txBody>
          <a:bodyPr>
            <a:spAutoFit/>
          </a:bodyPr>
          <a:lstStyle/>
          <a:p>
            <a:r>
              <a:rPr lang="en-US" altLang="zh-TW" sz="2400" dirty="0">
                <a:latin typeface="Times New Roman" panose="02020603050405020304" pitchFamily="18" charset="0"/>
                <a:cs typeface="Times New Roman" panose="02020603050405020304" pitchFamily="18" charset="0"/>
              </a:rPr>
              <a:t>All the ingredients with physical hazard or health hazard</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3261" name="Rectangle 15"/>
          <p:cNvSpPr>
            <a:spLocks noChangeArrowheads="1"/>
          </p:cNvSpPr>
          <p:nvPr/>
        </p:nvSpPr>
        <p:spPr bwMode="auto">
          <a:xfrm>
            <a:off x="3708400" y="4365104"/>
            <a:ext cx="4608513" cy="1177279"/>
          </a:xfrm>
          <a:prstGeom prst="rect">
            <a:avLst/>
          </a:prstGeom>
          <a:noFill/>
          <a:ln w="38100">
            <a:solidFill>
              <a:schemeClr val="tx1"/>
            </a:solidFill>
            <a:miter lim="800000"/>
            <a:headEnd/>
            <a:tailEnd/>
          </a:ln>
        </p:spPr>
        <p:txBody>
          <a:bodyPr wrap="none" anchor="ctr"/>
          <a:lstStyle/>
          <a:p>
            <a:endParaRPr lang="zh-TW" altLang="en-US">
              <a:latin typeface="標楷體" panose="03000509000000000000" pitchFamily="65" charset="-120"/>
              <a:ea typeface="標楷體" panose="03000509000000000000" pitchFamily="65" charset="-120"/>
            </a:endParaRPr>
          </a:p>
        </p:txBody>
      </p:sp>
      <p:sp>
        <p:nvSpPr>
          <p:cNvPr id="53262" name="Text Box 16"/>
          <p:cNvSpPr txBox="1">
            <a:spLocks noChangeArrowheads="1"/>
          </p:cNvSpPr>
          <p:nvPr/>
        </p:nvSpPr>
        <p:spPr bwMode="auto">
          <a:xfrm>
            <a:off x="3779838" y="4365104"/>
            <a:ext cx="4502150" cy="1200329"/>
          </a:xfrm>
          <a:prstGeom prst="rect">
            <a:avLst/>
          </a:prstGeom>
          <a:noFill/>
          <a:ln w="9525">
            <a:noFill/>
            <a:miter lim="800000"/>
            <a:headEnd/>
            <a:tailEnd/>
          </a:ln>
        </p:spPr>
        <p:txBody>
          <a:bodyPr>
            <a:spAutoFit/>
          </a:bodyPr>
          <a:lstStyle/>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consisting of warning for danger and common warning, the former involving more serious hazard</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3263" name="Rectangle 17"/>
          <p:cNvSpPr>
            <a:spLocks noChangeArrowheads="1"/>
          </p:cNvSpPr>
          <p:nvPr/>
        </p:nvSpPr>
        <p:spPr bwMode="auto">
          <a:xfrm>
            <a:off x="736599" y="4615901"/>
            <a:ext cx="2568575" cy="647700"/>
          </a:xfrm>
          <a:prstGeom prst="rect">
            <a:avLst/>
          </a:prstGeom>
          <a:noFill/>
          <a:ln w="63500">
            <a:solidFill>
              <a:schemeClr val="tx1"/>
            </a:solidFill>
            <a:miter lim="800000"/>
            <a:headEnd/>
            <a:tailEnd/>
          </a:ln>
        </p:spPr>
        <p:txBody>
          <a:bodyPr wrap="none" anchor="ctr"/>
          <a:lstStyle/>
          <a:p>
            <a:endParaRPr lang="zh-TW" altLang="en-US">
              <a:latin typeface="標楷體" panose="03000509000000000000" pitchFamily="65" charset="-120"/>
              <a:ea typeface="標楷體" panose="03000509000000000000" pitchFamily="65" charset="-120"/>
            </a:endParaRPr>
          </a:p>
        </p:txBody>
      </p:sp>
      <p:sp>
        <p:nvSpPr>
          <p:cNvPr id="53264" name="Text Box 18"/>
          <p:cNvSpPr txBox="1">
            <a:spLocks noChangeArrowheads="1"/>
          </p:cNvSpPr>
          <p:nvPr/>
        </p:nvSpPr>
        <p:spPr bwMode="auto">
          <a:xfrm>
            <a:off x="736599" y="4708918"/>
            <a:ext cx="2827288" cy="461665"/>
          </a:xfrm>
          <a:prstGeom prst="rect">
            <a:avLst/>
          </a:prstGeom>
          <a:noFill/>
          <a:ln w="9525">
            <a:noFill/>
            <a:miter lim="800000"/>
            <a:headEnd/>
            <a:tailEnd/>
          </a:ln>
        </p:spPr>
        <p:txBody>
          <a:bodyPr wrap="square">
            <a:spAutoFit/>
          </a:bodyPr>
          <a:lstStyle/>
          <a:p>
            <a:pPr>
              <a:spcBef>
                <a:spcPct val="20000"/>
              </a:spcBef>
              <a:buClr>
                <a:schemeClr val="accent2"/>
              </a:buClr>
              <a:buSzPct val="85000"/>
              <a:buFont typeface="Wingdings" pitchFamily="2" charset="2"/>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3.</a:t>
            </a:r>
            <a:r>
              <a:rPr lang="en-US" altLang="zh-TW" sz="2400" dirty="0">
                <a:latin typeface="Times New Roman" panose="02020603050405020304" pitchFamily="18" charset="0"/>
                <a:cs typeface="Times New Roman" panose="02020603050405020304" pitchFamily="18" charset="0"/>
              </a:rPr>
              <a:t> Word of warning</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3265" name="Line 19"/>
          <p:cNvSpPr>
            <a:spLocks noChangeShapeType="1"/>
          </p:cNvSpPr>
          <p:nvPr/>
        </p:nvSpPr>
        <p:spPr bwMode="auto">
          <a:xfrm flipV="1">
            <a:off x="3305174" y="4981337"/>
            <a:ext cx="410068" cy="0"/>
          </a:xfrm>
          <a:prstGeom prst="line">
            <a:avLst/>
          </a:prstGeom>
          <a:noFill/>
          <a:ln w="57150">
            <a:solidFill>
              <a:schemeClr val="tx1"/>
            </a:solidFill>
            <a:round/>
            <a:headEnd/>
            <a:tailEnd type="triangle" w="med" len="med"/>
          </a:ln>
        </p:spPr>
        <p:txBody>
          <a:bodyPr wrap="none"/>
          <a:lstStyle/>
          <a:p>
            <a:endParaRPr lang="zh-TW" altLang="en-US">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a:xfrm>
            <a:off x="6742750" y="6319830"/>
            <a:ext cx="2133600" cy="365125"/>
          </a:xfrm>
        </p:spPr>
        <p:txBody>
          <a:bodyPr/>
          <a:lstStyle/>
          <a:p>
            <a:fld id="{A36E6B7E-3405-4ABC-8F0A-11CAAA034E4E}" type="slidenum">
              <a:rPr lang="zh-TW" altLang="en-US" smtClean="0"/>
              <a:pPr/>
              <a:t>23</a:t>
            </a:fld>
            <a:endParaRPr lang="zh-TW" altLang="en-US" dirty="0"/>
          </a:p>
        </p:txBody>
      </p:sp>
      <p:sp>
        <p:nvSpPr>
          <p:cNvPr id="17" name="Text Box 219">
            <a:extLst>
              <a:ext uri="{FF2B5EF4-FFF2-40B4-BE49-F238E27FC236}">
                <a16:creationId xmlns:a16="http://schemas.microsoft.com/office/drawing/2014/main" id="{7ACBF520-DCDF-4FFF-834C-8D7ECCEC48FA}"/>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Contents of labeling</a:t>
            </a:r>
          </a:p>
        </p:txBody>
      </p:sp>
    </p:spTree>
    <p:extLst>
      <p:ext uri="{BB962C8B-B14F-4D97-AF65-F5344CB8AC3E}">
        <p14:creationId xmlns:p14="http://schemas.microsoft.com/office/powerpoint/2010/main" val="340737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6"/>
          <p:cNvSpPr>
            <a:spLocks noChangeArrowheads="1"/>
          </p:cNvSpPr>
          <p:nvPr/>
        </p:nvSpPr>
        <p:spPr bwMode="auto">
          <a:xfrm>
            <a:off x="395288" y="1325711"/>
            <a:ext cx="2952750" cy="845299"/>
          </a:xfrm>
          <a:prstGeom prst="rect">
            <a:avLst/>
          </a:prstGeom>
          <a:noFill/>
          <a:ln w="57150">
            <a:solidFill>
              <a:schemeClr val="tx1"/>
            </a:solidFill>
            <a:miter lim="800000"/>
            <a:headEnd/>
            <a:tailEnd/>
          </a:ln>
        </p:spPr>
        <p:txBody>
          <a:bodyPr wrap="none" anchor="ctr"/>
          <a:lstStyle/>
          <a:p>
            <a:endParaRPr lang="zh-TW" altLang="en-US">
              <a:latin typeface="標楷體" panose="03000509000000000000" pitchFamily="65" charset="-120"/>
              <a:ea typeface="標楷體" panose="03000509000000000000" pitchFamily="65" charset="-120"/>
            </a:endParaRPr>
          </a:p>
        </p:txBody>
      </p:sp>
      <p:sp>
        <p:nvSpPr>
          <p:cNvPr id="54275" name="Rectangle 4"/>
          <p:cNvSpPr>
            <a:spLocks noChangeArrowheads="1"/>
          </p:cNvSpPr>
          <p:nvPr/>
        </p:nvSpPr>
        <p:spPr bwMode="auto">
          <a:xfrm>
            <a:off x="395288" y="3022579"/>
            <a:ext cx="2908300" cy="771525"/>
          </a:xfrm>
          <a:prstGeom prst="rect">
            <a:avLst/>
          </a:prstGeom>
          <a:noFill/>
          <a:ln w="63500">
            <a:solidFill>
              <a:schemeClr val="tx1"/>
            </a:solidFill>
            <a:miter lim="800000"/>
            <a:headEnd/>
            <a:tailEnd/>
          </a:ln>
        </p:spPr>
        <p:txBody>
          <a:bodyPr wrap="none" anchor="ctr"/>
          <a:lstStyle/>
          <a:p>
            <a:pPr algn="ctr">
              <a:spcBef>
                <a:spcPct val="20000"/>
              </a:spcBef>
              <a:buClr>
                <a:schemeClr val="accent2"/>
              </a:buClr>
              <a:buSzPct val="85000"/>
              <a:buFont typeface="Wingdings" pitchFamily="2" charset="2"/>
              <a:buNone/>
            </a:pPr>
            <a:endParaRPr lang="en-US" altLang="zh-TW" sz="2800">
              <a:latin typeface="標楷體" panose="03000509000000000000" pitchFamily="65" charset="-120"/>
              <a:ea typeface="標楷體" panose="03000509000000000000" pitchFamily="65" charset="-120"/>
            </a:endParaRPr>
          </a:p>
          <a:p>
            <a:pPr algn="ctr"/>
            <a:endParaRPr lang="en-US" altLang="zh-TW">
              <a:latin typeface="標楷體" panose="03000509000000000000" pitchFamily="65" charset="-120"/>
              <a:ea typeface="標楷體" panose="03000509000000000000" pitchFamily="65" charset="-120"/>
            </a:endParaRPr>
          </a:p>
        </p:txBody>
      </p:sp>
      <p:sp>
        <p:nvSpPr>
          <p:cNvPr id="54276" name="Rectangle 6"/>
          <p:cNvSpPr>
            <a:spLocks noChangeArrowheads="1"/>
          </p:cNvSpPr>
          <p:nvPr/>
        </p:nvSpPr>
        <p:spPr bwMode="auto">
          <a:xfrm>
            <a:off x="3635376" y="2224065"/>
            <a:ext cx="5218113" cy="2552221"/>
          </a:xfrm>
          <a:prstGeom prst="rect">
            <a:avLst/>
          </a:prstGeom>
          <a:noFill/>
          <a:ln w="38100">
            <a:solidFill>
              <a:schemeClr val="tx1"/>
            </a:solidFill>
            <a:miter lim="800000"/>
            <a:headEnd/>
            <a:tailEnd/>
          </a:ln>
        </p:spPr>
        <p:txBody>
          <a:bodyPr wrap="none" anchor="ctr"/>
          <a:lstStyle/>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Necessary preventive measures, such as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deposit in shaded cool area, keeping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containers sealed, avoiding contact with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skin, and wearing proper protective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equipment. Business units can produce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message by their own, since there are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no standard one</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4277" name="Text Box 8"/>
          <p:cNvSpPr txBox="1">
            <a:spLocks noChangeArrowheads="1"/>
          </p:cNvSpPr>
          <p:nvPr/>
        </p:nvSpPr>
        <p:spPr bwMode="auto">
          <a:xfrm>
            <a:off x="3654945" y="4887139"/>
            <a:ext cx="5218113" cy="1569660"/>
          </a:xfrm>
          <a:prstGeom prst="rect">
            <a:avLst/>
          </a:prstGeom>
          <a:noFill/>
          <a:ln w="44450">
            <a:solidFill>
              <a:schemeClr val="tx1"/>
            </a:solidFill>
            <a:miter lim="800000"/>
            <a:headEnd/>
            <a:tailEnd/>
          </a:ln>
        </p:spPr>
        <p:txBody>
          <a:bodyPr>
            <a:spAutoFit/>
          </a:bodyPr>
          <a:lstStyle/>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a rapid channel for inquiry by users, which can be exempted in case there is constant change in the information and SDS is available.</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4278" name="Rectangle 9"/>
          <p:cNvSpPr>
            <a:spLocks noChangeArrowheads="1"/>
          </p:cNvSpPr>
          <p:nvPr/>
        </p:nvSpPr>
        <p:spPr bwMode="auto">
          <a:xfrm>
            <a:off x="382693" y="4890376"/>
            <a:ext cx="2927350" cy="1569660"/>
          </a:xfrm>
          <a:prstGeom prst="rect">
            <a:avLst/>
          </a:prstGeom>
          <a:noFill/>
          <a:ln w="63500">
            <a:solidFill>
              <a:schemeClr val="tx1"/>
            </a:solidFill>
            <a:miter lim="800000"/>
            <a:headEnd/>
            <a:tailEnd/>
          </a:ln>
        </p:spPr>
        <p:txBody>
          <a:bodyPr wrap="none" anchor="ctr"/>
          <a:lstStyle/>
          <a:p>
            <a:pPr>
              <a:buClr>
                <a:schemeClr val="accent2"/>
              </a:buClr>
              <a:buSzPct val="85000"/>
              <a:buFont typeface="Wingdings" pitchFamily="2" charset="2"/>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6.</a:t>
            </a:r>
            <a:r>
              <a:rPr lang="en-US" altLang="zh-TW" sz="2400" dirty="0">
                <a:latin typeface="Times New Roman" panose="02020603050405020304" pitchFamily="18" charset="0"/>
                <a:cs typeface="Times New Roman" panose="02020603050405020304" pitchFamily="18" charset="0"/>
              </a:rPr>
              <a:t> Name, address,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and telephone number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of manufacturer or </a:t>
            </a:r>
          </a:p>
          <a:p>
            <a:pPr>
              <a:buClr>
                <a:schemeClr val="accent2"/>
              </a:buClr>
              <a:buSzPct val="85000"/>
              <a:buFont typeface="Wingdings" pitchFamily="2" charset="2"/>
              <a:buNone/>
            </a:pPr>
            <a:r>
              <a:rPr lang="en-US" altLang="zh-TW" sz="2400" dirty="0">
                <a:latin typeface="Times New Roman" panose="02020603050405020304" pitchFamily="18" charset="0"/>
                <a:cs typeface="Times New Roman" panose="02020603050405020304" pitchFamily="18" charset="0"/>
              </a:rPr>
              <a:t>supplier</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4279" name="Line 11"/>
          <p:cNvSpPr>
            <a:spLocks noChangeShapeType="1"/>
          </p:cNvSpPr>
          <p:nvPr/>
        </p:nvSpPr>
        <p:spPr bwMode="auto">
          <a:xfrm flipV="1">
            <a:off x="3284019" y="3405348"/>
            <a:ext cx="351356" cy="0"/>
          </a:xfrm>
          <a:prstGeom prst="line">
            <a:avLst/>
          </a:prstGeom>
          <a:noFill/>
          <a:ln w="57150">
            <a:solidFill>
              <a:schemeClr val="tx1"/>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sp>
        <p:nvSpPr>
          <p:cNvPr id="54280" name="Line 12"/>
          <p:cNvSpPr>
            <a:spLocks noChangeShapeType="1"/>
          </p:cNvSpPr>
          <p:nvPr/>
        </p:nvSpPr>
        <p:spPr bwMode="auto">
          <a:xfrm flipV="1">
            <a:off x="3310043" y="5610456"/>
            <a:ext cx="332308" cy="0"/>
          </a:xfrm>
          <a:prstGeom prst="line">
            <a:avLst/>
          </a:prstGeom>
          <a:noFill/>
          <a:ln w="57150">
            <a:solidFill>
              <a:schemeClr val="tx1"/>
            </a:solidFill>
            <a:round/>
            <a:headEnd/>
            <a:tailEnd type="triangle" w="med" len="med"/>
          </a:ln>
        </p:spPr>
        <p:txBody>
          <a:bodyPr/>
          <a:lstStyle/>
          <a:p>
            <a:r>
              <a:rPr lang="en-US" altLang="zh-TW" dirty="0">
                <a:latin typeface="標楷體" panose="03000509000000000000" pitchFamily="65" charset="-120"/>
                <a:ea typeface="標楷體" panose="03000509000000000000" pitchFamily="65" charset="-120"/>
              </a:rPr>
              <a:t>0</a:t>
            </a:r>
            <a:endParaRPr lang="zh-TW" altLang="en-US" dirty="0">
              <a:latin typeface="標楷體" panose="03000509000000000000" pitchFamily="65" charset="-120"/>
              <a:ea typeface="標楷體" panose="03000509000000000000" pitchFamily="65" charset="-120"/>
            </a:endParaRPr>
          </a:p>
        </p:txBody>
      </p:sp>
      <p:sp>
        <p:nvSpPr>
          <p:cNvPr id="54281" name="Rectangle 15"/>
          <p:cNvSpPr>
            <a:spLocks noChangeArrowheads="1"/>
          </p:cNvSpPr>
          <p:nvPr/>
        </p:nvSpPr>
        <p:spPr bwMode="auto">
          <a:xfrm>
            <a:off x="395288" y="1325711"/>
            <a:ext cx="3168650" cy="830997"/>
          </a:xfrm>
          <a:prstGeom prst="rect">
            <a:avLst/>
          </a:prstGeom>
          <a:noFill/>
          <a:ln w="9525">
            <a:noFill/>
            <a:miter lim="800000"/>
            <a:headEnd/>
            <a:tailEnd/>
          </a:ln>
        </p:spPr>
        <p:txBody>
          <a:bodyPr>
            <a:spAutoFit/>
          </a:bodyPr>
          <a:lstStyle/>
          <a:p>
            <a:pPr>
              <a:spcBef>
                <a:spcPct val="20000"/>
              </a:spcBef>
              <a:buClr>
                <a:schemeClr val="accent2"/>
              </a:buClr>
              <a:buSzPct val="85000"/>
              <a:buFont typeface="Wingdings" pitchFamily="2" charset="2"/>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4.</a:t>
            </a:r>
            <a:r>
              <a:rPr lang="en-US" altLang="zh-TW" sz="2400" dirty="0">
                <a:latin typeface="Times New Roman" panose="02020603050405020304" pitchFamily="18" charset="0"/>
                <a:cs typeface="Times New Roman" panose="02020603050405020304" pitchFamily="18" charset="0"/>
              </a:rPr>
              <a:t> Message for hazard warning</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4282" name="Line 17"/>
          <p:cNvSpPr>
            <a:spLocks noChangeShapeType="1"/>
          </p:cNvSpPr>
          <p:nvPr/>
        </p:nvSpPr>
        <p:spPr bwMode="auto">
          <a:xfrm>
            <a:off x="3346450" y="1556792"/>
            <a:ext cx="288925" cy="0"/>
          </a:xfrm>
          <a:prstGeom prst="line">
            <a:avLst/>
          </a:prstGeom>
          <a:noFill/>
          <a:ln w="57150">
            <a:solidFill>
              <a:schemeClr val="tx1"/>
            </a:solidFill>
            <a:round/>
            <a:headEnd/>
            <a:tailEnd type="triangle" w="med" len="med"/>
          </a:ln>
        </p:spPr>
        <p:txBody>
          <a:bodyPr/>
          <a:lstStyle/>
          <a:p>
            <a:endParaRPr lang="zh-TW" altLang="en-US">
              <a:latin typeface="標楷體" panose="03000509000000000000" pitchFamily="65" charset="-120"/>
              <a:ea typeface="標楷體" panose="03000509000000000000" pitchFamily="65" charset="-120"/>
            </a:endParaRPr>
          </a:p>
        </p:txBody>
      </p:sp>
      <p:sp>
        <p:nvSpPr>
          <p:cNvPr id="54283" name="Rectangle 18"/>
          <p:cNvSpPr>
            <a:spLocks noChangeArrowheads="1"/>
          </p:cNvSpPr>
          <p:nvPr/>
        </p:nvSpPr>
        <p:spPr bwMode="auto">
          <a:xfrm>
            <a:off x="3635375" y="837331"/>
            <a:ext cx="5183188" cy="1241207"/>
          </a:xfrm>
          <a:prstGeom prst="rect">
            <a:avLst/>
          </a:prstGeom>
          <a:noFill/>
          <a:ln w="38100">
            <a:solidFill>
              <a:schemeClr val="tx1"/>
            </a:solidFill>
            <a:miter lim="800000"/>
            <a:headEnd/>
            <a:tailEnd/>
          </a:ln>
        </p:spPr>
        <p:txBody>
          <a:bodyPr wrap="none" anchor="ctr"/>
          <a:lstStyle/>
          <a:p>
            <a:pPr algn="ctr"/>
            <a:endParaRPr lang="zh-TW" altLang="zh-TW" sz="2800">
              <a:latin typeface="標楷體" panose="03000509000000000000" pitchFamily="65" charset="-120"/>
              <a:ea typeface="標楷體" panose="03000509000000000000" pitchFamily="65" charset="-120"/>
            </a:endParaRPr>
          </a:p>
        </p:txBody>
      </p:sp>
      <p:sp>
        <p:nvSpPr>
          <p:cNvPr id="54284" name="Rectangle 19"/>
          <p:cNvSpPr>
            <a:spLocks noChangeArrowheads="1"/>
          </p:cNvSpPr>
          <p:nvPr/>
        </p:nvSpPr>
        <p:spPr bwMode="auto">
          <a:xfrm>
            <a:off x="3619500" y="860319"/>
            <a:ext cx="5184775" cy="1200329"/>
          </a:xfrm>
          <a:prstGeom prst="rect">
            <a:avLst/>
          </a:prstGeom>
          <a:noFill/>
          <a:ln w="9525">
            <a:noFill/>
            <a:miter lim="800000"/>
            <a:headEnd/>
            <a:tailEnd/>
          </a:ln>
        </p:spPr>
        <p:txBody>
          <a:bodyPr>
            <a:spAutoFit/>
          </a:bodyPr>
          <a:lstStyle/>
          <a:p>
            <a:r>
              <a:rPr lang="en-US" altLang="zh-TW" sz="2400" dirty="0">
                <a:latin typeface="Times New Roman" panose="02020603050405020304" pitchFamily="18" charset="0"/>
                <a:cs typeface="Times New Roman" panose="02020603050405020304" pitchFamily="18" charset="0"/>
              </a:rPr>
              <a:t>Describe hazardous nature of substance in common language, such as gas with propensity to burn, fatal </a:t>
            </a:r>
            <a:r>
              <a:rPr lang="en-US" altLang="zh-TW" sz="2400">
                <a:latin typeface="Times New Roman" panose="02020603050405020304" pitchFamily="18" charset="0"/>
                <a:cs typeface="Times New Roman" panose="02020603050405020304" pitchFamily="18" charset="0"/>
              </a:rPr>
              <a:t>for ingestion.</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4285" name="Text Box 31"/>
          <p:cNvSpPr txBox="1">
            <a:spLocks noChangeArrowheads="1"/>
          </p:cNvSpPr>
          <p:nvPr/>
        </p:nvSpPr>
        <p:spPr bwMode="auto">
          <a:xfrm>
            <a:off x="395287" y="3050435"/>
            <a:ext cx="2951161" cy="757130"/>
          </a:xfrm>
          <a:prstGeom prst="rect">
            <a:avLst/>
          </a:prstGeom>
          <a:noFill/>
          <a:ln w="9525">
            <a:noFill/>
            <a:miter lim="800000"/>
            <a:headEnd/>
            <a:tailEnd/>
          </a:ln>
        </p:spPr>
        <p:txBody>
          <a:bodyPr wrap="square">
            <a:spAutoFit/>
          </a:bodyPr>
          <a:lstStyle/>
          <a:p>
            <a:pPr>
              <a:lnSpc>
                <a:spcPct val="90000"/>
              </a:lnSpc>
              <a:spcBef>
                <a:spcPct val="20000"/>
              </a:spcBef>
              <a:buClr>
                <a:schemeClr val="accent2"/>
              </a:buClr>
              <a:buSzPct val="85000"/>
              <a:buFont typeface="Wingdings" pitchFamily="2" charset="2"/>
              <a:buNone/>
            </a:pP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5.</a:t>
            </a:r>
            <a:r>
              <a:rPr lang="en-US" altLang="zh-TW" sz="2400" dirty="0">
                <a:latin typeface="Times New Roman" panose="02020603050405020304" pitchFamily="18" charset="0"/>
                <a:cs typeface="Times New Roman" panose="02020603050405020304" pitchFamily="18" charset="0"/>
              </a:rPr>
              <a:t> Preventive measures for hazards</a:t>
            </a:r>
            <a:r>
              <a:rPr lang="zh-TW" altLang="en-US" sz="2400" dirty="0">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3" name="投影片編號版面配置區 2"/>
          <p:cNvSpPr>
            <a:spLocks noGrp="1"/>
          </p:cNvSpPr>
          <p:nvPr>
            <p:ph type="sldNum" sz="quarter" idx="12"/>
          </p:nvPr>
        </p:nvSpPr>
        <p:spPr>
          <a:xfrm>
            <a:off x="6722683" y="6311519"/>
            <a:ext cx="2133600" cy="365125"/>
          </a:xfrm>
        </p:spPr>
        <p:txBody>
          <a:bodyPr/>
          <a:lstStyle/>
          <a:p>
            <a:fld id="{A36E6B7E-3405-4ABC-8F0A-11CAAA034E4E}" type="slidenum">
              <a:rPr lang="zh-TW" altLang="en-US" smtClean="0"/>
              <a:pPr/>
              <a:t>24</a:t>
            </a:fld>
            <a:endParaRPr lang="zh-TW" altLang="en-US" dirty="0"/>
          </a:p>
        </p:txBody>
      </p:sp>
    </p:spTree>
    <p:extLst>
      <p:ext uri="{BB962C8B-B14F-4D97-AF65-F5344CB8AC3E}">
        <p14:creationId xmlns:p14="http://schemas.microsoft.com/office/powerpoint/2010/main" val="409021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Freeform 17"/>
          <p:cNvSpPr>
            <a:spLocks/>
          </p:cNvSpPr>
          <p:nvPr/>
        </p:nvSpPr>
        <p:spPr bwMode="auto">
          <a:xfrm>
            <a:off x="5652121" y="980728"/>
            <a:ext cx="1368152" cy="1271099"/>
          </a:xfrm>
          <a:custGeom>
            <a:avLst/>
            <a:gdLst>
              <a:gd name="T0" fmla="*/ 2147483647 w 960"/>
              <a:gd name="T1" fmla="*/ 0 h 858"/>
              <a:gd name="T2" fmla="*/ 0 w 960"/>
              <a:gd name="T3" fmla="*/ 2147483647 h 858"/>
              <a:gd name="T4" fmla="*/ 2147483647 w 960"/>
              <a:gd name="T5" fmla="*/ 2147483647 h 858"/>
              <a:gd name="T6" fmla="*/ 2147483647 w 960"/>
              <a:gd name="T7" fmla="*/ 2147483647 h 858"/>
              <a:gd name="T8" fmla="*/ 2147483647 w 960"/>
              <a:gd name="T9" fmla="*/ 0 h 858"/>
              <a:gd name="T10" fmla="*/ 0 60000 65536"/>
              <a:gd name="T11" fmla="*/ 0 60000 65536"/>
              <a:gd name="T12" fmla="*/ 0 60000 65536"/>
              <a:gd name="T13" fmla="*/ 0 60000 65536"/>
              <a:gd name="T14" fmla="*/ 0 60000 65536"/>
              <a:gd name="T15" fmla="*/ 0 w 960"/>
              <a:gd name="T16" fmla="*/ 0 h 858"/>
              <a:gd name="T17" fmla="*/ 960 w 960"/>
              <a:gd name="T18" fmla="*/ 858 h 858"/>
            </a:gdLst>
            <a:ahLst/>
            <a:cxnLst>
              <a:cxn ang="T10">
                <a:pos x="T0" y="T1"/>
              </a:cxn>
              <a:cxn ang="T11">
                <a:pos x="T2" y="T3"/>
              </a:cxn>
              <a:cxn ang="T12">
                <a:pos x="T4" y="T5"/>
              </a:cxn>
              <a:cxn ang="T13">
                <a:pos x="T6" y="T7"/>
              </a:cxn>
              <a:cxn ang="T14">
                <a:pos x="T8" y="T9"/>
              </a:cxn>
            </a:cxnLst>
            <a:rect l="T15" t="T16" r="T17" b="T18"/>
            <a:pathLst>
              <a:path w="960" h="858">
                <a:moveTo>
                  <a:pt x="480" y="0"/>
                </a:moveTo>
                <a:lnTo>
                  <a:pt x="0" y="429"/>
                </a:lnTo>
                <a:lnTo>
                  <a:pt x="480" y="859"/>
                </a:lnTo>
                <a:lnTo>
                  <a:pt x="960" y="429"/>
                </a:lnTo>
                <a:lnTo>
                  <a:pt x="480" y="0"/>
                </a:lnTo>
                <a:close/>
              </a:path>
            </a:pathLst>
          </a:custGeom>
          <a:noFill/>
          <a:ln w="76200">
            <a:solidFill>
              <a:srgbClr val="FF010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5300" name="Rectangle 18"/>
          <p:cNvSpPr>
            <a:spLocks noChangeArrowheads="1"/>
          </p:cNvSpPr>
          <p:nvPr/>
        </p:nvSpPr>
        <p:spPr bwMode="auto">
          <a:xfrm>
            <a:off x="575494" y="2349476"/>
            <a:ext cx="7993012" cy="3785652"/>
          </a:xfrm>
          <a:prstGeom prst="rect">
            <a:avLst/>
          </a:prstGeom>
          <a:noFill/>
          <a:ln w="9525">
            <a:noFill/>
            <a:miter lim="800000"/>
            <a:headEnd/>
            <a:tailEnd/>
          </a:ln>
        </p:spPr>
        <p:txBody>
          <a:bodyPr wrap="square" anchor="ctr">
            <a:spAutoFit/>
          </a:bodyPr>
          <a:lstStyle/>
          <a:p>
            <a:pPr marL="342900" indent="-342900">
              <a:buFont typeface="Wingdings" panose="05000000000000000000" pitchFamily="2" charset="2"/>
              <a:buChar char="l"/>
            </a:pPr>
            <a:r>
              <a:rPr lang="en-US" altLang="zh-TW" sz="2400" dirty="0">
                <a:latin typeface="Times New Roman" panose="02020603050405020304" pitchFamily="18" charset="0"/>
                <a:cs typeface="Times New Roman" panose="02020603050405020304" pitchFamily="18" charset="0"/>
              </a:rPr>
              <a:t>Hazard symbol, word of warning, hazard warning message should conform to regulations in table 1 in the appendix. </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l"/>
            </a:pPr>
            <a:r>
              <a:rPr lang="en-US" altLang="zh-TW" sz="2400" dirty="0">
                <a:latin typeface="Times New Roman" panose="02020603050405020304" pitchFamily="18" charset="0"/>
                <a:cs typeface="Times New Roman" panose="02020603050405020304" pitchFamily="18" charset="0"/>
              </a:rPr>
              <a:t>Health hazards which need labels of skull, corrosion, and respiratory-duct allergy don't need exclamation mark label.</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l"/>
            </a:pPr>
            <a:r>
              <a:rPr lang="en-US" altLang="zh-TW" sz="2400" dirty="0">
                <a:latin typeface="Times New Roman" panose="02020603050405020304" pitchFamily="18" charset="0"/>
                <a:cs typeface="Times New Roman" panose="02020603050405020304" pitchFamily="18" charset="0"/>
              </a:rPr>
              <a:t>When there are two or more labels, they should be juxtaposed in a clear manner arranged according the status of container. </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l"/>
            </a:pPr>
            <a:r>
              <a:rPr lang="en-US" altLang="zh-TW" sz="2400" dirty="0">
                <a:latin typeface="Times New Roman" panose="02020603050405020304" pitchFamily="18" charset="0"/>
                <a:cs typeface="Times New Roman" panose="02020603050405020304" pitchFamily="18" charset="0"/>
              </a:rPr>
              <a:t>In case word of warning contains both danger and common warning, label of danger will suffice. </a:t>
            </a:r>
            <a:endParaRPr lang="zh-TW" altLang="zh-TW"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l"/>
            </a:pPr>
            <a:r>
              <a:rPr lang="en-US" altLang="zh-TW" sz="2400" dirty="0">
                <a:latin typeface="Times New Roman" panose="02020603050405020304" pitchFamily="18" charset="0"/>
                <a:cs typeface="Times New Roman" panose="02020603050405020304" pitchFamily="18" charset="0"/>
              </a:rPr>
              <a:t>Hazard warning message should be displayed in entirely</a:t>
            </a:r>
            <a:endParaRPr lang="zh-TW" altLang="en-US" sz="24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5301" name="Rectangle 24"/>
          <p:cNvSpPr>
            <a:spLocks noChangeArrowheads="1"/>
          </p:cNvSpPr>
          <p:nvPr/>
        </p:nvSpPr>
        <p:spPr bwMode="auto">
          <a:xfrm>
            <a:off x="2497665" y="1413372"/>
            <a:ext cx="476164" cy="523220"/>
          </a:xfrm>
          <a:prstGeom prst="rect">
            <a:avLst/>
          </a:prstGeom>
          <a:noFill/>
          <a:ln w="9525">
            <a:noFill/>
            <a:miter lim="800000"/>
            <a:headEnd/>
            <a:tailEnd/>
          </a:ln>
        </p:spPr>
        <p:txBody>
          <a:bodyPr wrap="square" anchor="ctr">
            <a:spAutoFit/>
          </a:bodyPr>
          <a:lstStyle/>
          <a:p>
            <a:r>
              <a:rPr lang="en-US" altLang="zh-TW" sz="2800" b="1" dirty="0">
                <a:latin typeface="標楷體" panose="03000509000000000000" pitchFamily="65" charset="-120"/>
                <a:ea typeface="標楷體" panose="03000509000000000000" pitchFamily="65" charset="-120"/>
                <a:cs typeface="MS Mincho" pitchFamily="49" charset="-128"/>
              </a:rPr>
              <a:t>①</a:t>
            </a:r>
            <a:r>
              <a:rPr lang="en-US" altLang="zh-TW" sz="1800" b="1" dirty="0">
                <a:latin typeface="標楷體" panose="03000509000000000000" pitchFamily="65" charset="-120"/>
                <a:ea typeface="標楷體" panose="03000509000000000000" pitchFamily="65" charset="-120"/>
                <a:cs typeface="MS Mincho" pitchFamily="49" charset="-128"/>
              </a:rPr>
              <a:t> </a:t>
            </a:r>
          </a:p>
        </p:txBody>
      </p:sp>
      <p:sp>
        <p:nvSpPr>
          <p:cNvPr id="55302" name="Rectangle 25"/>
          <p:cNvSpPr>
            <a:spLocks noChangeArrowheads="1"/>
          </p:cNvSpPr>
          <p:nvPr/>
        </p:nvSpPr>
        <p:spPr bwMode="auto">
          <a:xfrm>
            <a:off x="4263643" y="1413372"/>
            <a:ext cx="544658" cy="523220"/>
          </a:xfrm>
          <a:prstGeom prst="rect">
            <a:avLst/>
          </a:prstGeom>
          <a:noFill/>
          <a:ln w="9525">
            <a:noFill/>
            <a:miter lim="800000"/>
            <a:headEnd/>
            <a:tailEnd/>
          </a:ln>
        </p:spPr>
        <p:txBody>
          <a:bodyPr wrap="square" anchor="ctr">
            <a:spAutoFit/>
          </a:bodyPr>
          <a:lstStyle/>
          <a:p>
            <a:r>
              <a:rPr lang="en-US" altLang="zh-TW" sz="2800" b="1" dirty="0">
                <a:latin typeface="標楷體" panose="03000509000000000000" pitchFamily="65" charset="-120"/>
                <a:ea typeface="標楷體" panose="03000509000000000000" pitchFamily="65" charset="-120"/>
              </a:rPr>
              <a:t>②</a:t>
            </a:r>
            <a:endParaRPr lang="en-US" altLang="zh-TW" sz="1800" b="1" dirty="0">
              <a:latin typeface="標楷體" panose="03000509000000000000" pitchFamily="65" charset="-120"/>
              <a:ea typeface="標楷體" panose="03000509000000000000" pitchFamily="65" charset="-120"/>
            </a:endParaRPr>
          </a:p>
        </p:txBody>
      </p:sp>
      <p:sp>
        <p:nvSpPr>
          <p:cNvPr id="55303" name="Rectangle 26"/>
          <p:cNvSpPr>
            <a:spLocks noChangeArrowheads="1"/>
          </p:cNvSpPr>
          <p:nvPr/>
        </p:nvSpPr>
        <p:spPr bwMode="auto">
          <a:xfrm>
            <a:off x="6063868" y="1354667"/>
            <a:ext cx="544658" cy="523220"/>
          </a:xfrm>
          <a:prstGeom prst="rect">
            <a:avLst/>
          </a:prstGeom>
          <a:noFill/>
          <a:ln w="9525">
            <a:noFill/>
            <a:miter lim="800000"/>
            <a:headEnd/>
            <a:tailEnd/>
          </a:ln>
        </p:spPr>
        <p:txBody>
          <a:bodyPr wrap="square" anchor="ctr">
            <a:spAutoFit/>
          </a:bodyPr>
          <a:lstStyle/>
          <a:p>
            <a:r>
              <a:rPr lang="en-US" altLang="zh-TW" sz="2800" b="1" dirty="0">
                <a:latin typeface="標楷體" panose="03000509000000000000" pitchFamily="65" charset="-120"/>
                <a:ea typeface="標楷體" panose="03000509000000000000" pitchFamily="65" charset="-120"/>
              </a:rPr>
              <a:t>③</a:t>
            </a:r>
            <a:r>
              <a:rPr lang="en-US" altLang="zh-TW" sz="1800" b="1" dirty="0">
                <a:latin typeface="標楷體" panose="03000509000000000000" pitchFamily="65" charset="-120"/>
                <a:ea typeface="標楷體" panose="03000509000000000000" pitchFamily="65" charset="-120"/>
              </a:rPr>
              <a:t> </a:t>
            </a:r>
          </a:p>
        </p:txBody>
      </p:sp>
      <p:sp>
        <p:nvSpPr>
          <p:cNvPr id="55304" name="Freeform 29"/>
          <p:cNvSpPr>
            <a:spLocks/>
          </p:cNvSpPr>
          <p:nvPr/>
        </p:nvSpPr>
        <p:spPr bwMode="auto">
          <a:xfrm>
            <a:off x="3851896" y="980728"/>
            <a:ext cx="1368152" cy="1271099"/>
          </a:xfrm>
          <a:custGeom>
            <a:avLst/>
            <a:gdLst>
              <a:gd name="T0" fmla="*/ 2147483647 w 960"/>
              <a:gd name="T1" fmla="*/ 0 h 858"/>
              <a:gd name="T2" fmla="*/ 0 w 960"/>
              <a:gd name="T3" fmla="*/ 2147483647 h 858"/>
              <a:gd name="T4" fmla="*/ 2147483647 w 960"/>
              <a:gd name="T5" fmla="*/ 2147483647 h 858"/>
              <a:gd name="T6" fmla="*/ 2147483647 w 960"/>
              <a:gd name="T7" fmla="*/ 2147483647 h 858"/>
              <a:gd name="T8" fmla="*/ 2147483647 w 960"/>
              <a:gd name="T9" fmla="*/ 0 h 858"/>
              <a:gd name="T10" fmla="*/ 0 60000 65536"/>
              <a:gd name="T11" fmla="*/ 0 60000 65536"/>
              <a:gd name="T12" fmla="*/ 0 60000 65536"/>
              <a:gd name="T13" fmla="*/ 0 60000 65536"/>
              <a:gd name="T14" fmla="*/ 0 60000 65536"/>
              <a:gd name="T15" fmla="*/ 0 w 960"/>
              <a:gd name="T16" fmla="*/ 0 h 858"/>
              <a:gd name="T17" fmla="*/ 960 w 960"/>
              <a:gd name="T18" fmla="*/ 858 h 858"/>
            </a:gdLst>
            <a:ahLst/>
            <a:cxnLst>
              <a:cxn ang="T10">
                <a:pos x="T0" y="T1"/>
              </a:cxn>
              <a:cxn ang="T11">
                <a:pos x="T2" y="T3"/>
              </a:cxn>
              <a:cxn ang="T12">
                <a:pos x="T4" y="T5"/>
              </a:cxn>
              <a:cxn ang="T13">
                <a:pos x="T6" y="T7"/>
              </a:cxn>
              <a:cxn ang="T14">
                <a:pos x="T8" y="T9"/>
              </a:cxn>
            </a:cxnLst>
            <a:rect l="T15" t="T16" r="T17" b="T18"/>
            <a:pathLst>
              <a:path w="960" h="858">
                <a:moveTo>
                  <a:pt x="480" y="0"/>
                </a:moveTo>
                <a:lnTo>
                  <a:pt x="0" y="429"/>
                </a:lnTo>
                <a:lnTo>
                  <a:pt x="480" y="859"/>
                </a:lnTo>
                <a:lnTo>
                  <a:pt x="960" y="429"/>
                </a:lnTo>
                <a:lnTo>
                  <a:pt x="480" y="0"/>
                </a:lnTo>
                <a:close/>
              </a:path>
            </a:pathLst>
          </a:custGeom>
          <a:noFill/>
          <a:ln w="76200">
            <a:solidFill>
              <a:srgbClr val="FF010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55305" name="Freeform 30"/>
          <p:cNvSpPr>
            <a:spLocks/>
          </p:cNvSpPr>
          <p:nvPr/>
        </p:nvSpPr>
        <p:spPr bwMode="auto">
          <a:xfrm>
            <a:off x="2051671" y="980728"/>
            <a:ext cx="1368152" cy="1271099"/>
          </a:xfrm>
          <a:custGeom>
            <a:avLst/>
            <a:gdLst>
              <a:gd name="T0" fmla="*/ 2147483647 w 960"/>
              <a:gd name="T1" fmla="*/ 0 h 858"/>
              <a:gd name="T2" fmla="*/ 0 w 960"/>
              <a:gd name="T3" fmla="*/ 2147483647 h 858"/>
              <a:gd name="T4" fmla="*/ 2147483647 w 960"/>
              <a:gd name="T5" fmla="*/ 2147483647 h 858"/>
              <a:gd name="T6" fmla="*/ 2147483647 w 960"/>
              <a:gd name="T7" fmla="*/ 2147483647 h 858"/>
              <a:gd name="T8" fmla="*/ 2147483647 w 960"/>
              <a:gd name="T9" fmla="*/ 0 h 858"/>
              <a:gd name="T10" fmla="*/ 0 60000 65536"/>
              <a:gd name="T11" fmla="*/ 0 60000 65536"/>
              <a:gd name="T12" fmla="*/ 0 60000 65536"/>
              <a:gd name="T13" fmla="*/ 0 60000 65536"/>
              <a:gd name="T14" fmla="*/ 0 60000 65536"/>
              <a:gd name="T15" fmla="*/ 0 w 960"/>
              <a:gd name="T16" fmla="*/ 0 h 858"/>
              <a:gd name="T17" fmla="*/ 960 w 960"/>
              <a:gd name="T18" fmla="*/ 858 h 858"/>
            </a:gdLst>
            <a:ahLst/>
            <a:cxnLst>
              <a:cxn ang="T10">
                <a:pos x="T0" y="T1"/>
              </a:cxn>
              <a:cxn ang="T11">
                <a:pos x="T2" y="T3"/>
              </a:cxn>
              <a:cxn ang="T12">
                <a:pos x="T4" y="T5"/>
              </a:cxn>
              <a:cxn ang="T13">
                <a:pos x="T6" y="T7"/>
              </a:cxn>
              <a:cxn ang="T14">
                <a:pos x="T8" y="T9"/>
              </a:cxn>
            </a:cxnLst>
            <a:rect l="T15" t="T16" r="T17" b="T18"/>
            <a:pathLst>
              <a:path w="960" h="858">
                <a:moveTo>
                  <a:pt x="480" y="0"/>
                </a:moveTo>
                <a:lnTo>
                  <a:pt x="0" y="429"/>
                </a:lnTo>
                <a:lnTo>
                  <a:pt x="480" y="859"/>
                </a:lnTo>
                <a:lnTo>
                  <a:pt x="960" y="429"/>
                </a:lnTo>
                <a:lnTo>
                  <a:pt x="480" y="0"/>
                </a:lnTo>
                <a:close/>
              </a:path>
            </a:pathLst>
          </a:custGeom>
          <a:noFill/>
          <a:ln w="76200">
            <a:solidFill>
              <a:srgbClr val="FF0101"/>
            </a:solidFill>
            <a:round/>
            <a:headEnd/>
            <a:tailEnd/>
          </a:ln>
        </p:spPr>
        <p:txBody>
          <a:bodyPr/>
          <a:lstStyle/>
          <a:p>
            <a:endParaRPr lang="zh-TW" altLang="en-US">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a:xfrm>
            <a:off x="6742750" y="6232227"/>
            <a:ext cx="2133600" cy="365125"/>
          </a:xfrm>
        </p:spPr>
        <p:txBody>
          <a:bodyPr/>
          <a:lstStyle/>
          <a:p>
            <a:fld id="{A36E6B7E-3405-4ABC-8F0A-11CAAA034E4E}" type="slidenum">
              <a:rPr lang="zh-TW" altLang="en-US" smtClean="0"/>
              <a:pPr/>
              <a:t>25</a:t>
            </a:fld>
            <a:endParaRPr lang="zh-TW" altLang="en-US" dirty="0"/>
          </a:p>
        </p:txBody>
      </p:sp>
      <p:sp>
        <p:nvSpPr>
          <p:cNvPr id="11" name="Text Box 219">
            <a:extLst>
              <a:ext uri="{FF2B5EF4-FFF2-40B4-BE49-F238E27FC236}">
                <a16:creationId xmlns:a16="http://schemas.microsoft.com/office/drawing/2014/main" id="{26575F66-BF6B-405C-9FD7-B6183668D1CE}"/>
              </a:ext>
            </a:extLst>
          </p:cNvPr>
          <p:cNvSpPr txBox="1">
            <a:spLocks noChangeArrowheads="1"/>
          </p:cNvSpPr>
          <p:nvPr/>
        </p:nvSpPr>
        <p:spPr bwMode="auto">
          <a:xfrm>
            <a:off x="5528" y="260648"/>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Labeling format</a:t>
            </a:r>
          </a:p>
        </p:txBody>
      </p:sp>
    </p:spTree>
    <p:extLst>
      <p:ext uri="{BB962C8B-B14F-4D97-AF65-F5344CB8AC3E}">
        <p14:creationId xmlns:p14="http://schemas.microsoft.com/office/powerpoint/2010/main" val="1681397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ChangeArrowheads="1"/>
          </p:cNvSpPr>
          <p:nvPr/>
        </p:nvSpPr>
        <p:spPr bwMode="auto">
          <a:xfrm>
            <a:off x="574534" y="980728"/>
            <a:ext cx="8569466" cy="6001643"/>
          </a:xfrm>
          <a:prstGeom prst="rect">
            <a:avLst/>
          </a:prstGeom>
          <a:noFill/>
          <a:ln w="9525">
            <a:noFill/>
            <a:miter lim="800000"/>
            <a:headEnd/>
            <a:tailEnd/>
          </a:ln>
        </p:spPr>
        <p:txBody>
          <a:bodyPr wrap="square" anchor="ctr">
            <a:spAutoFit/>
          </a:bodyPr>
          <a:lstStyle/>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Name: Benzene </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Hazardous ingredient: Benzene   </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Word of warning: Danger</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Hazard warning message: Highly inflammable liquid and vapor, inhalation hazard, irritant to skin, possible carcinogen </a:t>
            </a: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Preventive measures for hazard: </a:t>
            </a:r>
            <a:endParaRPr lang="zh-TW"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Cap container tightly</a:t>
            </a:r>
            <a:endParaRPr lang="zh-TW"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Deposit container in place with good ventilation</a:t>
            </a:r>
            <a:endParaRPr lang="zh-TW"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Stay away from inflammable </a:t>
            </a:r>
            <a:endParaRPr lang="zh-TW"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In case of contact with eyes, wash eyes with massive amount of water before seeking medical treatment.</a:t>
            </a:r>
            <a:endParaRPr lang="zh-TW"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Don't pour the material into drainage.</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Manufacturer or supplier: </a:t>
            </a:r>
          </a:p>
          <a:p>
            <a:pPr lvl="1"/>
            <a:r>
              <a:rPr lang="en-US" altLang="zh-TW" sz="2400" dirty="0">
                <a:latin typeface="Times New Roman" panose="02020603050405020304" pitchFamily="18" charset="0"/>
                <a:cs typeface="Times New Roman" panose="02020603050405020304" pitchFamily="18" charset="0"/>
              </a:rPr>
              <a:t>(1) Name: (2) Address:  (3) Telephone No.: </a:t>
            </a:r>
            <a:endParaRPr lang="zh-TW"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 </a:t>
            </a:r>
            <a:endParaRPr lang="zh-TW"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 For more detail data, refer to the substance's safety data sheet.</a:t>
            </a:r>
            <a:endParaRPr lang="zh-TW" altLang="en-US" sz="2400" dirty="0">
              <a:solidFill>
                <a:srgbClr val="000000"/>
              </a:solidFill>
              <a:latin typeface="Times New Roman" panose="02020603050405020304" pitchFamily="18" charset="0"/>
              <a:ea typeface="標楷體" pitchFamily="65" charset="-120"/>
              <a:cs typeface="Times New Roman" panose="02020603050405020304" pitchFamily="18" charset="0"/>
            </a:endParaRPr>
          </a:p>
        </p:txBody>
      </p:sp>
      <p:pic>
        <p:nvPicPr>
          <p:cNvPr id="59396" name="Picture 7" descr="圖片1"/>
          <p:cNvPicPr>
            <a:picLocks noChangeAspect="1" noChangeArrowheads="1"/>
          </p:cNvPicPr>
          <p:nvPr/>
        </p:nvPicPr>
        <p:blipFill>
          <a:blip r:embed="rId2"/>
          <a:srcRect/>
          <a:stretch>
            <a:fillRect/>
          </a:stretch>
        </p:blipFill>
        <p:spPr bwMode="auto">
          <a:xfrm>
            <a:off x="5281634" y="296615"/>
            <a:ext cx="3648075" cy="1079764"/>
          </a:xfrm>
          <a:prstGeom prst="rect">
            <a:avLst/>
          </a:prstGeom>
          <a:noFill/>
          <a:ln w="9525">
            <a:noFill/>
            <a:miter lim="800000"/>
            <a:headEnd/>
            <a:tailEnd/>
          </a:ln>
        </p:spPr>
      </p:pic>
      <p:sp>
        <p:nvSpPr>
          <p:cNvPr id="5" name="矩形 4"/>
          <p:cNvSpPr/>
          <p:nvPr/>
        </p:nvSpPr>
        <p:spPr>
          <a:xfrm>
            <a:off x="6674463" y="1191713"/>
            <a:ext cx="862416" cy="369332"/>
          </a:xfrm>
          <a:prstGeom prst="rect">
            <a:avLst/>
          </a:prstGeom>
        </p:spPr>
        <p:txBody>
          <a:bodyPr wrap="none">
            <a:spAutoFit/>
          </a:bodyPr>
          <a:lstStyle/>
          <a:p>
            <a:r>
              <a:rPr lang="en-US" altLang="zh-TW" dirty="0">
                <a:solidFill>
                  <a:srgbClr val="FF0000"/>
                </a:solidFill>
                <a:latin typeface="Times New Roman" panose="02020603050405020304" pitchFamily="18" charset="0"/>
                <a:cs typeface="Times New Roman" panose="02020603050405020304" pitchFamily="18" charset="0"/>
              </a:rPr>
              <a:t>Danger</a:t>
            </a:r>
            <a:endParaRPr lang="zh-TW" altLang="en-US"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83228" y="6312446"/>
            <a:ext cx="2133600" cy="365125"/>
          </a:xfrm>
        </p:spPr>
        <p:txBody>
          <a:bodyPr/>
          <a:lstStyle/>
          <a:p>
            <a:fld id="{A36E6B7E-3405-4ABC-8F0A-11CAAA034E4E}" type="slidenum">
              <a:rPr lang="zh-TW" altLang="en-US" smtClean="0"/>
              <a:pPr/>
              <a:t>26</a:t>
            </a:fld>
            <a:endParaRPr lang="zh-TW" altLang="en-US" dirty="0"/>
          </a:p>
        </p:txBody>
      </p:sp>
    </p:spTree>
    <p:extLst>
      <p:ext uri="{BB962C8B-B14F-4D97-AF65-F5344CB8AC3E}">
        <p14:creationId xmlns:p14="http://schemas.microsoft.com/office/powerpoint/2010/main" val="256534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6" name="Text Box 4"/>
          <p:cNvSpPr>
            <a:spLocks noGrp="1" noChangeArrowheads="1"/>
          </p:cNvSpPr>
          <p:nvPr>
            <p:ph type="body" idx="1"/>
          </p:nvPr>
        </p:nvSpPr>
        <p:spPr>
          <a:xfrm>
            <a:off x="621945" y="1988840"/>
            <a:ext cx="7921129" cy="5661025"/>
          </a:xfrm>
          <a:noFill/>
        </p:spPr>
        <p:txBody>
          <a:bodyPr>
            <a:normAutofit/>
          </a:bodyPr>
          <a:lstStyle/>
          <a:p>
            <a:pPr marL="457200" indent="-457200">
              <a:buFont typeface="+mj-lt"/>
              <a:buAutoNum type="arabicParenR"/>
            </a:pPr>
            <a:r>
              <a:rPr lang="en-US" altLang="zh-TW" sz="2400" dirty="0"/>
              <a:t>Internal-layer container as lining with external layer already bearing label </a:t>
            </a:r>
            <a:endParaRPr lang="zh-TW" altLang="zh-TW" sz="2400" dirty="0"/>
          </a:p>
          <a:p>
            <a:pPr marL="457200" indent="-457200">
              <a:buFont typeface="+mj-lt"/>
              <a:buAutoNum type="arabicParenR"/>
            </a:pPr>
            <a:r>
              <a:rPr lang="en-US" altLang="zh-TW" sz="2400" dirty="0"/>
              <a:t>External container with internal-layer container with label visible from outside</a:t>
            </a:r>
            <a:endParaRPr lang="zh-TW" altLang="zh-TW" sz="2400" dirty="0"/>
          </a:p>
          <a:p>
            <a:pPr marL="457200" indent="-457200">
              <a:buFont typeface="+mj-lt"/>
              <a:buAutoNum type="arabicParenR"/>
            </a:pPr>
            <a:r>
              <a:rPr lang="en-US" altLang="zh-TW" sz="2400" dirty="0"/>
              <a:t>Personal portable container of laborer containing hazardous substance retrieved from labeled container for use by laborers on duty. </a:t>
            </a:r>
            <a:endParaRPr lang="zh-TW" altLang="zh-TW" sz="2400" dirty="0"/>
          </a:p>
          <a:p>
            <a:pPr marL="457200" indent="-457200">
              <a:buFont typeface="+mj-lt"/>
              <a:buAutoNum type="arabicParenR"/>
            </a:pPr>
            <a:r>
              <a:rPr lang="en-US" altLang="zh-TW" sz="2400" dirty="0"/>
              <a:t>Hazardous substance retrieved from labeled container for use in experiment and research in laboratory</a:t>
            </a:r>
            <a:endParaRPr lang="zh-TW" altLang="zh-TW" sz="2400" dirty="0"/>
          </a:p>
        </p:txBody>
      </p:sp>
      <p:sp>
        <p:nvSpPr>
          <p:cNvPr id="3" name="投影片編號版面配置區 2"/>
          <p:cNvSpPr>
            <a:spLocks noGrp="1"/>
          </p:cNvSpPr>
          <p:nvPr>
            <p:ph type="sldNum" sz="quarter" idx="12"/>
          </p:nvPr>
        </p:nvSpPr>
        <p:spPr>
          <a:xfrm>
            <a:off x="6762208" y="6312447"/>
            <a:ext cx="2133600" cy="365125"/>
          </a:xfrm>
        </p:spPr>
        <p:txBody>
          <a:bodyPr/>
          <a:lstStyle/>
          <a:p>
            <a:fld id="{A36E6B7E-3405-4ABC-8F0A-11CAAA034E4E}" type="slidenum">
              <a:rPr lang="zh-TW" altLang="en-US" smtClean="0"/>
              <a:pPr/>
              <a:t>27</a:t>
            </a:fld>
            <a:endParaRPr lang="zh-TW" altLang="en-US" dirty="0"/>
          </a:p>
        </p:txBody>
      </p:sp>
      <p:sp>
        <p:nvSpPr>
          <p:cNvPr id="5" name="Text Box 219">
            <a:extLst>
              <a:ext uri="{FF2B5EF4-FFF2-40B4-BE49-F238E27FC236}">
                <a16:creationId xmlns:a16="http://schemas.microsoft.com/office/drawing/2014/main" id="{A1297AEF-3967-4E9F-9FFE-287BAD9BA9B1}"/>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Containers exempt from labeling</a:t>
            </a:r>
          </a:p>
        </p:txBody>
      </p:sp>
    </p:spTree>
    <p:extLst>
      <p:ext uri="{BB962C8B-B14F-4D97-AF65-F5344CB8AC3E}">
        <p14:creationId xmlns:p14="http://schemas.microsoft.com/office/powerpoint/2010/main" val="355752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3476">
                                            <p:txEl>
                                              <p:pRg st="0" end="0"/>
                                            </p:txEl>
                                          </p:spTgt>
                                        </p:tgtEl>
                                        <p:attrNameLst>
                                          <p:attrName>style.visibility</p:attrName>
                                        </p:attrNameLst>
                                      </p:cBhvr>
                                      <p:to>
                                        <p:strVal val="visible"/>
                                      </p:to>
                                    </p:set>
                                    <p:animEffect transition="in" filter="dissolve">
                                      <p:cBhvr>
                                        <p:cTn id="7" dur="500"/>
                                        <p:tgtEl>
                                          <p:spTgt spid="233476">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33476">
                                            <p:txEl>
                                              <p:pRg st="1" end="1"/>
                                            </p:txEl>
                                          </p:spTgt>
                                        </p:tgtEl>
                                        <p:attrNameLst>
                                          <p:attrName>style.visibility</p:attrName>
                                        </p:attrNameLst>
                                      </p:cBhvr>
                                      <p:to>
                                        <p:strVal val="visible"/>
                                      </p:to>
                                    </p:set>
                                    <p:animEffect transition="in" filter="dissolve">
                                      <p:cBhvr>
                                        <p:cTn id="11" dur="500"/>
                                        <p:tgtEl>
                                          <p:spTgt spid="233476">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33476">
                                            <p:txEl>
                                              <p:pRg st="2" end="2"/>
                                            </p:txEl>
                                          </p:spTgt>
                                        </p:tgtEl>
                                        <p:attrNameLst>
                                          <p:attrName>style.visibility</p:attrName>
                                        </p:attrNameLst>
                                      </p:cBhvr>
                                      <p:to>
                                        <p:strVal val="visible"/>
                                      </p:to>
                                    </p:set>
                                    <p:animEffect transition="in" filter="dissolve">
                                      <p:cBhvr>
                                        <p:cTn id="15" dur="500"/>
                                        <p:tgtEl>
                                          <p:spTgt spid="233476">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33476">
                                            <p:txEl>
                                              <p:pRg st="3" end="3"/>
                                            </p:txEl>
                                          </p:spTgt>
                                        </p:tgtEl>
                                        <p:attrNameLst>
                                          <p:attrName>style.visibility</p:attrName>
                                        </p:attrNameLst>
                                      </p:cBhvr>
                                      <p:to>
                                        <p:strVal val="visible"/>
                                      </p:to>
                                    </p:set>
                                    <p:animEffect transition="in" filter="dissolve">
                                      <p:cBhvr>
                                        <p:cTn id="19" dur="500"/>
                                        <p:tgtEl>
                                          <p:spTgt spid="2334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8" name="Text Box 4"/>
          <p:cNvSpPr txBox="1">
            <a:spLocks noChangeArrowheads="1"/>
          </p:cNvSpPr>
          <p:nvPr/>
        </p:nvSpPr>
        <p:spPr bwMode="auto">
          <a:xfrm>
            <a:off x="491643" y="1997788"/>
            <a:ext cx="8163793" cy="3416320"/>
          </a:xfrm>
          <a:prstGeom prst="rect">
            <a:avLst/>
          </a:prstGeom>
          <a:noFill/>
          <a:ln w="9525">
            <a:noFill/>
            <a:miter lim="800000"/>
            <a:headEnd/>
            <a:tailEnd/>
          </a:ln>
        </p:spPr>
        <p:txBody>
          <a:bodyPr wrap="square">
            <a:spAutoFit/>
          </a:bodyPr>
          <a:lstStyle/>
          <a:p>
            <a:pPr marL="457200" indent="-457200">
              <a:buFont typeface="+mj-lt"/>
              <a:buAutoNum type="arabicParenR"/>
            </a:pPr>
            <a:r>
              <a:rPr lang="en-US" altLang="zh-TW" sz="2400" dirty="0">
                <a:latin typeface="Times New Roman" panose="02020603050405020304" pitchFamily="18" charset="0"/>
                <a:cs typeface="Times New Roman" panose="02020603050405020304" pitchFamily="18" charset="0"/>
              </a:rPr>
              <a:t>Several containers containing similar hazardous substance placed in the same place</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altLang="zh-TW" sz="2400" dirty="0">
                <a:latin typeface="Times New Roman" panose="02020603050405020304" pitchFamily="18" charset="0"/>
                <a:cs typeface="Times New Roman" panose="02020603050405020304" pitchFamily="18" charset="0"/>
              </a:rPr>
              <a:t>Ducting or piping system</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altLang="zh-TW" sz="2400" dirty="0">
                <a:latin typeface="Times New Roman" panose="02020603050405020304" pitchFamily="18" charset="0"/>
                <a:cs typeface="Times New Roman" panose="02020603050405020304" pitchFamily="18" charset="0"/>
              </a:rPr>
              <a:t>Such chemical equipment as reactor, distillation tower, absorption tower, extractor, blender, precipitator, heat exchanger, measuring tank, or storage tank</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altLang="zh-TW" sz="2400" dirty="0">
                <a:latin typeface="Times New Roman" panose="02020603050405020304" pitchFamily="18" charset="0"/>
                <a:cs typeface="Times New Roman" panose="02020603050405020304" pitchFamily="18" charset="0"/>
              </a:rPr>
              <a:t>Equipment such as cooling device, stirring device, or compression device</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en-US" altLang="zh-TW" sz="2400" dirty="0">
                <a:latin typeface="Times New Roman" panose="02020603050405020304" pitchFamily="18" charset="0"/>
                <a:cs typeface="Times New Roman" panose="02020603050405020304" pitchFamily="18" charset="0"/>
              </a:rPr>
              <a:t>Conveying apparatus</a:t>
            </a:r>
            <a:endParaRPr lang="zh-TW" altLang="zh-TW" sz="2400" dirty="0">
              <a:latin typeface="Times New Roman" panose="02020603050405020304" pitchFamily="18" charset="0"/>
              <a:cs typeface="Times New Roman" panose="02020603050405020304" pitchFamily="18" charset="0"/>
            </a:endParaRPr>
          </a:p>
        </p:txBody>
      </p:sp>
      <p:sp>
        <p:nvSpPr>
          <p:cNvPr id="3" name="投影片編號版面配置區 2"/>
          <p:cNvSpPr>
            <a:spLocks noGrp="1"/>
          </p:cNvSpPr>
          <p:nvPr>
            <p:ph type="sldNum" sz="quarter" idx="12"/>
          </p:nvPr>
        </p:nvSpPr>
        <p:spPr>
          <a:xfrm>
            <a:off x="6762208" y="6312450"/>
            <a:ext cx="2133600" cy="365125"/>
          </a:xfrm>
        </p:spPr>
        <p:txBody>
          <a:bodyPr/>
          <a:lstStyle/>
          <a:p>
            <a:fld id="{A36E6B7E-3405-4ABC-8F0A-11CAAA034E4E}" type="slidenum">
              <a:rPr lang="zh-TW" altLang="en-US" smtClean="0"/>
              <a:pPr/>
              <a:t>28</a:t>
            </a:fld>
            <a:endParaRPr lang="zh-TW" altLang="en-US" dirty="0"/>
          </a:p>
        </p:txBody>
      </p:sp>
      <p:sp>
        <p:nvSpPr>
          <p:cNvPr id="5" name="Text Box 219">
            <a:extLst>
              <a:ext uri="{FF2B5EF4-FFF2-40B4-BE49-F238E27FC236}">
                <a16:creationId xmlns:a16="http://schemas.microsoft.com/office/drawing/2014/main" id="{8AA88553-4E18-4BB5-8EA1-BBC271B24D16}"/>
              </a:ext>
            </a:extLst>
          </p:cNvPr>
          <p:cNvSpPr txBox="1">
            <a:spLocks noChangeArrowheads="1"/>
          </p:cNvSpPr>
          <p:nvPr/>
        </p:nvSpPr>
        <p:spPr bwMode="auto">
          <a:xfrm>
            <a:off x="5528" y="847459"/>
            <a:ext cx="9144000" cy="1077218"/>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Containers whose labels can be substituted by installation of bulletin board</a:t>
            </a:r>
          </a:p>
        </p:txBody>
      </p:sp>
    </p:spTree>
    <p:extLst>
      <p:ext uri="{BB962C8B-B14F-4D97-AF65-F5344CB8AC3E}">
        <p14:creationId xmlns:p14="http://schemas.microsoft.com/office/powerpoint/2010/main" val="401661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31428"/>
                                        </p:tgtEl>
                                        <p:attrNameLst>
                                          <p:attrName>style.visibility</p:attrName>
                                        </p:attrNameLst>
                                      </p:cBhvr>
                                      <p:to>
                                        <p:strVal val="visible"/>
                                      </p:to>
                                    </p:set>
                                    <p:animEffect transition="in" filter="checkerboard(across)">
                                      <p:cBhvr>
                                        <p:cTn id="7" dur="500"/>
                                        <p:tgtEl>
                                          <p:spTgt spid="231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805656" y="2132856"/>
            <a:ext cx="7532687" cy="3463256"/>
          </a:xfrm>
          <a:prstGeom prst="rect">
            <a:avLst/>
          </a:prstGeom>
          <a:noFill/>
          <a:ln w="9525">
            <a:noFill/>
            <a:miter lim="800000"/>
            <a:headEnd/>
            <a:tailEnd/>
          </a:ln>
        </p:spPr>
        <p:txBody>
          <a:bodyPr>
            <a:spAutoFit/>
          </a:bodyPr>
          <a:lstStyle/>
          <a:p>
            <a:pPr algn="ctr">
              <a:lnSpc>
                <a:spcPct val="140000"/>
              </a:lnSpc>
            </a:pP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Chapter 3 Safety Data Sheet</a:t>
            </a:r>
          </a:p>
          <a:p>
            <a:pPr algn="ctr">
              <a:lnSpc>
                <a:spcPct val="140000"/>
              </a:lnSpc>
            </a:pP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a:p>
            <a:pPr algn="ctr">
              <a:lnSpc>
                <a:spcPct val="140000"/>
              </a:lnSpc>
            </a:pPr>
            <a:r>
              <a:rPr lang="en-US" altLang="zh-TW" sz="3200" dirty="0">
                <a:latin typeface="Times New Roman" panose="02020603050405020304" pitchFamily="18" charset="0"/>
                <a:ea typeface="標楷體" pitchFamily="65" charset="-120"/>
                <a:cs typeface="Times New Roman" panose="02020603050405020304" pitchFamily="18" charset="0"/>
              </a:rPr>
              <a:t>Safety Data Sheet, SDS</a:t>
            </a:r>
          </a:p>
          <a:p>
            <a:pPr algn="ctr">
              <a:lnSpc>
                <a:spcPct val="140000"/>
              </a:lnSpc>
            </a:pPr>
            <a:r>
              <a:rPr lang="en-US" altLang="zh-TW" sz="3200" dirty="0">
                <a:latin typeface="Times New Roman" panose="02020603050405020304" pitchFamily="18" charset="0"/>
                <a:ea typeface="標楷體" pitchFamily="65" charset="-120"/>
                <a:cs typeface="Times New Roman" panose="02020603050405020304" pitchFamily="18" charset="0"/>
              </a:rPr>
              <a:t>ID of Chemicals</a:t>
            </a:r>
            <a:endParaRPr lang="zh-TW" altLang="en-US" sz="3200" dirty="0">
              <a:latin typeface="Times New Roman" panose="02020603050405020304" pitchFamily="18" charset="0"/>
              <a:ea typeface="標楷體" pitchFamily="65" charset="-120"/>
              <a:cs typeface="Times New Roman" panose="02020603050405020304" pitchFamily="18" charset="0"/>
            </a:endParaRPr>
          </a:p>
          <a:p>
            <a:pPr algn="ctr">
              <a:lnSpc>
                <a:spcPct val="140000"/>
              </a:lnSpc>
            </a:pPr>
            <a:r>
              <a:rPr lang="en-US" altLang="zh-TW" sz="3200" dirty="0">
                <a:latin typeface="Times New Roman" panose="02020603050405020304" pitchFamily="18" charset="0"/>
                <a:ea typeface="標楷體" pitchFamily="65" charset="-120"/>
                <a:cs typeface="Times New Roman" panose="02020603050405020304" pitchFamily="18" charset="0"/>
              </a:rPr>
              <a:t>Instructions of Chemicals</a:t>
            </a:r>
            <a:endParaRPr lang="zh-TW" altLang="en-US" sz="3200"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32240" y="6325255"/>
            <a:ext cx="2133600" cy="365125"/>
          </a:xfrm>
        </p:spPr>
        <p:txBody>
          <a:bodyPr/>
          <a:lstStyle/>
          <a:p>
            <a:fld id="{A36E6B7E-3405-4ABC-8F0A-11CAAA034E4E}" type="slidenum">
              <a:rPr lang="zh-TW" altLang="en-US" smtClean="0"/>
              <a:pPr/>
              <a:t>29</a:t>
            </a:fld>
            <a:endParaRPr lang="zh-TW" altLang="en-US" dirty="0"/>
          </a:p>
        </p:txBody>
      </p:sp>
    </p:spTree>
    <p:extLst>
      <p:ext uri="{BB962C8B-B14F-4D97-AF65-F5344CB8AC3E}">
        <p14:creationId xmlns:p14="http://schemas.microsoft.com/office/powerpoint/2010/main" val="153146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536903"/>
            <a:ext cx="8229600" cy="1143000"/>
          </a:xfrm>
        </p:spPr>
        <p:txBody>
          <a:bodyPr/>
          <a:lstStyle/>
          <a:p>
            <a:r>
              <a:rPr lang="en-US" altLang="zh-TW" dirty="0">
                <a:solidFill>
                  <a:srgbClr val="FF0000"/>
                </a:solidFill>
                <a:latin typeface="Times New Roman" panose="02020603050405020304" pitchFamily="18" charset="0"/>
              </a:rPr>
              <a:t>Contents </a:t>
            </a:r>
            <a:endParaRPr lang="zh-TW" altLang="zh-TW" dirty="0">
              <a:solidFill>
                <a:srgbClr val="FF0000"/>
              </a:solidFill>
              <a:latin typeface="Times New Roman" panose="02020603050405020304" pitchFamily="18" charset="0"/>
            </a:endParaRPr>
          </a:p>
        </p:txBody>
      </p:sp>
      <p:sp>
        <p:nvSpPr>
          <p:cNvPr id="6" name="投影片編號版面配置區 5"/>
          <p:cNvSpPr>
            <a:spLocks noGrp="1"/>
          </p:cNvSpPr>
          <p:nvPr>
            <p:ph type="sldNum" sz="quarter" idx="12"/>
          </p:nvPr>
        </p:nvSpPr>
        <p:spPr>
          <a:xfrm>
            <a:off x="6762208" y="6312450"/>
            <a:ext cx="2133600" cy="365125"/>
          </a:xfrm>
        </p:spPr>
        <p:txBody>
          <a:bodyPr/>
          <a:lstStyle/>
          <a:p>
            <a:fld id="{A36E6B7E-3405-4ABC-8F0A-11CAAA034E4E}" type="slidenum">
              <a:rPr lang="zh-TW" altLang="en-US" smtClean="0"/>
              <a:pPr/>
              <a:t>3</a:t>
            </a:fld>
            <a:endParaRPr lang="zh-TW" altLang="en-US" dirty="0"/>
          </a:p>
        </p:txBody>
      </p:sp>
      <p:sp>
        <p:nvSpPr>
          <p:cNvPr id="7" name="矩形 6">
            <a:extLst>
              <a:ext uri="{FF2B5EF4-FFF2-40B4-BE49-F238E27FC236}">
                <a16:creationId xmlns:a16="http://schemas.microsoft.com/office/drawing/2014/main" id="{793213EC-E60B-436C-8E4E-845A19C421FE}"/>
              </a:ext>
            </a:extLst>
          </p:cNvPr>
          <p:cNvSpPr/>
          <p:nvPr/>
        </p:nvSpPr>
        <p:spPr>
          <a:xfrm>
            <a:off x="683568" y="1999000"/>
            <a:ext cx="7776864" cy="3847207"/>
          </a:xfrm>
          <a:prstGeom prst="rect">
            <a:avLst/>
          </a:prstGeom>
          <a:noFill/>
          <a:ln w="12700">
            <a:solidFill>
              <a:schemeClr val="tx1"/>
            </a:solidFill>
          </a:ln>
        </p:spPr>
        <p:txBody>
          <a:bodyPr wrap="square">
            <a:spAutoFit/>
          </a:bodyPr>
          <a:lstStyle/>
          <a:p>
            <a:pPr lvl="1">
              <a:lnSpc>
                <a:spcPct val="150000"/>
              </a:lnSpc>
              <a:spcBef>
                <a:spcPts val="1200"/>
              </a:spcBef>
            </a:pPr>
            <a:r>
              <a:rPr lang="en-US" altLang="zh-TW" sz="2400" dirty="0">
                <a:latin typeface="Times New Roman" panose="02020603050405020304" pitchFamily="18" charset="0"/>
              </a:rPr>
              <a:t>I. </a:t>
            </a:r>
            <a:r>
              <a:rPr lang="en-US" altLang="zh-TW" sz="2400" dirty="0">
                <a:latin typeface="Times New Roman" panose="02020603050405020304" pitchFamily="18" charset="0"/>
                <a:cs typeface="Times New Roman" panose="02020603050405020304" pitchFamily="18" charset="0"/>
              </a:rPr>
              <a:t>Introduction</a:t>
            </a:r>
          </a:p>
          <a:p>
            <a:pPr lvl="1">
              <a:lnSpc>
                <a:spcPct val="150000"/>
              </a:lnSpc>
              <a:spcBef>
                <a:spcPts val="1200"/>
              </a:spcBef>
            </a:pPr>
            <a:r>
              <a:rPr lang="en-US" altLang="zh-TW" sz="2400" dirty="0">
                <a:latin typeface="Times New Roman" panose="02020603050405020304" pitchFamily="18" charset="0"/>
              </a:rPr>
              <a:t>II. </a:t>
            </a:r>
            <a:r>
              <a:rPr lang="en-US" altLang="zh-TW" sz="2400" dirty="0">
                <a:latin typeface="Times New Roman" panose="02020603050405020304" pitchFamily="18" charset="0"/>
                <a:cs typeface="Times New Roman" panose="02020603050405020304" pitchFamily="18" charset="0"/>
              </a:rPr>
              <a:t>Development of Taiwan's communication system for chemical hazards</a:t>
            </a:r>
          </a:p>
          <a:p>
            <a:pPr lvl="1">
              <a:spcBef>
                <a:spcPts val="1200"/>
              </a:spcBef>
            </a:pPr>
            <a:r>
              <a:rPr lang="en-US" altLang="zh-TW" sz="2400" dirty="0">
                <a:latin typeface="Times New Roman" panose="02020603050405020304" pitchFamily="18" charset="0"/>
                <a:cs typeface="Times New Roman" panose="02020603050405020304" pitchFamily="18" charset="0"/>
              </a:rPr>
              <a:t>III. Purpose of hazard communication</a:t>
            </a:r>
          </a:p>
          <a:p>
            <a:pPr lvl="1">
              <a:spcBef>
                <a:spcPts val="1200"/>
              </a:spcBef>
            </a:pPr>
            <a:r>
              <a:rPr lang="en-US" altLang="zh-TW" sz="2400" dirty="0">
                <a:latin typeface="Times New Roman" panose="02020603050405020304" pitchFamily="18" charset="0"/>
                <a:cs typeface="Times New Roman" panose="02020603050405020304" pitchFamily="18" charset="0"/>
              </a:rPr>
              <a:t>IV. What are hazardous chemicals (hazardous materials)</a:t>
            </a:r>
          </a:p>
          <a:p>
            <a:pPr lvl="1">
              <a:spcBef>
                <a:spcPts val="1200"/>
              </a:spcBef>
            </a:pPr>
            <a:r>
              <a:rPr lang="en-US" altLang="zh-TW" sz="2400" dirty="0">
                <a:latin typeface="Times New Roman" panose="02020603050405020304" pitchFamily="18" charset="0"/>
                <a:cs typeface="Times New Roman" panose="02020603050405020304" pitchFamily="18" charset="0"/>
              </a:rPr>
              <a:t>V. Regulations for the Labeling and Hazard Communication of Hazardous Chemicals</a:t>
            </a:r>
          </a:p>
        </p:txBody>
      </p:sp>
    </p:spTree>
    <p:extLst>
      <p:ext uri="{BB962C8B-B14F-4D97-AF65-F5344CB8AC3E}">
        <p14:creationId xmlns:p14="http://schemas.microsoft.com/office/powerpoint/2010/main" val="3792954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47564" y="1268760"/>
            <a:ext cx="8388932" cy="4893647"/>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altLang="zh-TW" sz="2400" dirty="0">
                <a:latin typeface="Times New Roman" panose="02020603050405020304" pitchFamily="18" charset="0"/>
                <a:cs typeface="Times New Roman" panose="02020603050405020304" pitchFamily="18" charset="0"/>
              </a:rPr>
              <a:t>For hazardous chemicals, employer should provide laborers safety data sheet (mainly in Chinese) conforming to regulation in terms of content items and format. </a:t>
            </a:r>
            <a:endParaRPr lang="zh-TW" altLang="zh-TW"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TW" sz="2400" dirty="0">
                <a:latin typeface="Times New Roman" panose="02020603050405020304" pitchFamily="18" charset="0"/>
                <a:cs typeface="Times New Roman" panose="02020603050405020304" pitchFamily="18" charset="0"/>
              </a:rPr>
              <a:t>For chemical which is a mixture of two or more hazardous ingredients, produce safety data sheet according to the hazard after mixture.</a:t>
            </a:r>
            <a:endParaRPr lang="zh-TW" altLang="zh-TW"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TW" sz="2400" dirty="0">
                <a:latin typeface="Times New Roman" panose="02020603050405020304" pitchFamily="18" charset="0"/>
                <a:cs typeface="Times New Roman" panose="02020603050405020304" pitchFamily="18" charset="0"/>
              </a:rPr>
              <a:t>Employer should review and update the contents of safety data sheet to assure its correctness at least once every three years. </a:t>
            </a:r>
            <a:endParaRPr lang="zh-TW" altLang="zh-TW"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TW" sz="2400" dirty="0">
                <a:latin typeface="Times New Roman" panose="02020603050405020304" pitchFamily="18" charset="0"/>
                <a:cs typeface="Times New Roman" panose="02020603050405020304" pitchFamily="18" charset="0"/>
              </a:rPr>
              <a:t>Record for upgrading of safety data sheet, including contents, date, and edition, should be kept for three years. </a:t>
            </a:r>
            <a:endParaRPr lang="zh-TW" altLang="zh-TW"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TW" sz="2400" dirty="0">
                <a:latin typeface="Times New Roman" panose="02020603050405020304" pitchFamily="18" charset="0"/>
                <a:cs typeface="Times New Roman" panose="02020603050405020304" pitchFamily="18" charset="0"/>
              </a:rPr>
              <a:t>Employer cannot refuse requirement by competent authority, labor inspection institution or doctors, and first responders for the provision of safety data sheet and withholding information. </a:t>
            </a:r>
            <a:endParaRPr lang="zh-TW" altLang="zh-TW" sz="2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a:xfrm>
            <a:off x="6742750" y="6319830"/>
            <a:ext cx="2133600" cy="365125"/>
          </a:xfrm>
        </p:spPr>
        <p:txBody>
          <a:bodyPr/>
          <a:lstStyle/>
          <a:p>
            <a:fld id="{A36E6B7E-3405-4ABC-8F0A-11CAAA034E4E}" type="slidenum">
              <a:rPr lang="zh-TW" altLang="en-US" smtClean="0"/>
              <a:pPr/>
              <a:t>30</a:t>
            </a:fld>
            <a:endParaRPr lang="zh-TW" altLang="en-US" dirty="0"/>
          </a:p>
        </p:txBody>
      </p:sp>
      <p:sp>
        <p:nvSpPr>
          <p:cNvPr id="5" name="Text Box 219">
            <a:extLst>
              <a:ext uri="{FF2B5EF4-FFF2-40B4-BE49-F238E27FC236}">
                <a16:creationId xmlns:a16="http://schemas.microsoft.com/office/drawing/2014/main" id="{7E347A2A-96EE-4507-B4DA-E605FB29BF85}"/>
              </a:ext>
            </a:extLst>
          </p:cNvPr>
          <p:cNvSpPr txBox="1">
            <a:spLocks noChangeArrowheads="1"/>
          </p:cNvSpPr>
          <p:nvPr/>
        </p:nvSpPr>
        <p:spPr bwMode="auto">
          <a:xfrm>
            <a:off x="5528" y="548680"/>
            <a:ext cx="9144000" cy="584775"/>
          </a:xfrm>
          <a:prstGeom prst="rect">
            <a:avLst/>
          </a:prstGeom>
          <a:noFill/>
          <a:ln w="9525">
            <a:noFill/>
            <a:miter lim="800000"/>
            <a:headEnd/>
            <a:tailEnd/>
          </a:ln>
        </p:spPr>
        <p:txBody>
          <a:bodyPr wrap="square">
            <a:spAutoFit/>
          </a:bodyPr>
          <a:lstStyle/>
          <a:p>
            <a:pPr algn="ctr"/>
            <a:r>
              <a:rPr lang="en-US" altLang="zh-TW" sz="3200" b="1"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Notices for safety data sheet</a:t>
            </a:r>
          </a:p>
        </p:txBody>
      </p:sp>
    </p:spTree>
    <p:extLst>
      <p:ext uri="{BB962C8B-B14F-4D97-AF65-F5344CB8AC3E}">
        <p14:creationId xmlns:p14="http://schemas.microsoft.com/office/powerpoint/2010/main" val="3390041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3"/>
          <p:cNvSpPr>
            <a:spLocks noChangeArrowheads="1"/>
          </p:cNvSpPr>
          <p:nvPr/>
        </p:nvSpPr>
        <p:spPr bwMode="auto">
          <a:xfrm>
            <a:off x="1340562" y="620688"/>
            <a:ext cx="4743606"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A. Data on chemicals and companies</a:t>
            </a:r>
            <a:endParaRPr lang="zh-TW" altLang="en-US" sz="2400" b="1"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53260" y="6160219"/>
            <a:ext cx="2133600" cy="365125"/>
          </a:xfrm>
        </p:spPr>
        <p:txBody>
          <a:bodyPr/>
          <a:lstStyle/>
          <a:p>
            <a:fld id="{A36E6B7E-3405-4ABC-8F0A-11CAAA034E4E}" type="slidenum">
              <a:rPr lang="zh-TW" altLang="en-US" smtClean="0"/>
              <a:pPr/>
              <a:t>31</a:t>
            </a:fld>
            <a:endParaRPr lang="zh-TW" altLang="en-US" dirty="0"/>
          </a:p>
        </p:txBody>
      </p:sp>
      <p:graphicFrame>
        <p:nvGraphicFramePr>
          <p:cNvPr id="2" name="表格 1">
            <a:extLst>
              <a:ext uri="{FF2B5EF4-FFF2-40B4-BE49-F238E27FC236}">
                <a16:creationId xmlns:a16="http://schemas.microsoft.com/office/drawing/2014/main" id="{94CA2DD4-255A-45D1-975C-09AE17C6F616}"/>
              </a:ext>
            </a:extLst>
          </p:cNvPr>
          <p:cNvGraphicFramePr>
            <a:graphicFrameLocks noGrp="1"/>
          </p:cNvGraphicFramePr>
          <p:nvPr>
            <p:extLst>
              <p:ext uri="{D42A27DB-BD31-4B8C-83A1-F6EECF244321}">
                <p14:modId xmlns:p14="http://schemas.microsoft.com/office/powerpoint/2010/main" val="2994477495"/>
              </p:ext>
            </p:extLst>
          </p:nvPr>
        </p:nvGraphicFramePr>
        <p:xfrm>
          <a:off x="961890" y="1378169"/>
          <a:ext cx="7200000" cy="36576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3274249623"/>
                    </a:ext>
                  </a:extLst>
                </a:gridCol>
              </a:tblGrid>
              <a:tr h="73152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Name of substance: </a:t>
                      </a:r>
                      <a:endParaRPr lang="zh-TW" sz="240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8182961"/>
                  </a:ext>
                </a:extLst>
              </a:tr>
              <a:tr h="73152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Other name: </a:t>
                      </a:r>
                      <a:endParaRPr lang="zh-TW" sz="240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03277923"/>
                  </a:ext>
                </a:extLst>
              </a:tr>
              <a:tr h="73152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Suggested usage and usage restriction</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15345700"/>
                  </a:ext>
                </a:extLst>
              </a:tr>
              <a:tr h="73152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Name, address, and telephone number of manufacturer, importer, or supplier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38167225"/>
                  </a:ext>
                </a:extLst>
              </a:tr>
              <a:tr h="73152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Emergency contact phone number/fax number: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83164545"/>
                  </a:ext>
                </a:extLst>
              </a:tr>
            </a:tbl>
          </a:graphicData>
        </a:graphic>
      </p:graphicFrame>
      <p:sp>
        <p:nvSpPr>
          <p:cNvPr id="4" name="Rectangle 1">
            <a:extLst>
              <a:ext uri="{FF2B5EF4-FFF2-40B4-BE49-F238E27FC236}">
                <a16:creationId xmlns:a16="http://schemas.microsoft.com/office/drawing/2014/main" id="{D05A847A-1FD8-49CA-BCC5-8F4863A36BB4}"/>
              </a:ext>
            </a:extLst>
          </p:cNvPr>
          <p:cNvSpPr>
            <a:spLocks noChangeArrowheads="1"/>
          </p:cNvSpPr>
          <p:nvPr/>
        </p:nvSpPr>
        <p:spPr bwMode="auto">
          <a:xfrm>
            <a:off x="703027" y="5281757"/>
            <a:ext cx="7776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Purpose: Provide a rapid channel for inquiry, when user has question on contents of SDS or emergent accident occurs.</a:t>
            </a:r>
            <a:endParaRPr kumimoji="0" lang="en-US" altLang="zh-TW"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7645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013"/>
            <a:ext cx="2133600" cy="365125"/>
          </a:xfrm>
        </p:spPr>
        <p:txBody>
          <a:bodyPr/>
          <a:lstStyle/>
          <a:p>
            <a:fld id="{A36E6B7E-3405-4ABC-8F0A-11CAAA034E4E}" type="slidenum">
              <a:rPr lang="zh-TW" altLang="en-US" smtClean="0"/>
              <a:pPr/>
              <a:t>32</a:t>
            </a:fld>
            <a:endParaRPr lang="zh-TW" altLang="en-US" dirty="0"/>
          </a:p>
        </p:txBody>
      </p:sp>
      <p:graphicFrame>
        <p:nvGraphicFramePr>
          <p:cNvPr id="2" name="表格 1">
            <a:extLst>
              <a:ext uri="{FF2B5EF4-FFF2-40B4-BE49-F238E27FC236}">
                <a16:creationId xmlns:a16="http://schemas.microsoft.com/office/drawing/2014/main" id="{ABD6B693-68C3-4F7F-81D9-809127014EC2}"/>
              </a:ext>
            </a:extLst>
          </p:cNvPr>
          <p:cNvGraphicFramePr>
            <a:graphicFrameLocks noGrp="1"/>
          </p:cNvGraphicFramePr>
          <p:nvPr>
            <p:extLst>
              <p:ext uri="{D42A27DB-BD31-4B8C-83A1-F6EECF244321}">
                <p14:modId xmlns:p14="http://schemas.microsoft.com/office/powerpoint/2010/main" val="1478252850"/>
              </p:ext>
            </p:extLst>
          </p:nvPr>
        </p:nvGraphicFramePr>
        <p:xfrm>
          <a:off x="971600" y="1992378"/>
          <a:ext cx="7200000" cy="21924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1574976369"/>
                    </a:ext>
                  </a:extLst>
                </a:gridCol>
              </a:tblGrid>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Classification of chemical hazards:</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22333090"/>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Contents of labeling: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24945159"/>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Other hazards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205429003"/>
                  </a:ext>
                </a:extLst>
              </a:tr>
            </a:tbl>
          </a:graphicData>
        </a:graphic>
      </p:graphicFrame>
      <p:sp>
        <p:nvSpPr>
          <p:cNvPr id="6" name="Rectangle 13">
            <a:extLst>
              <a:ext uri="{FF2B5EF4-FFF2-40B4-BE49-F238E27FC236}">
                <a16:creationId xmlns:a16="http://schemas.microsoft.com/office/drawing/2014/main" id="{9491A2CE-C56B-4BEF-B020-3391BFA95F7E}"/>
              </a:ext>
            </a:extLst>
          </p:cNvPr>
          <p:cNvSpPr>
            <a:spLocks noChangeArrowheads="1"/>
          </p:cNvSpPr>
          <p:nvPr/>
        </p:nvSpPr>
        <p:spPr bwMode="auto">
          <a:xfrm>
            <a:off x="1340562" y="940250"/>
            <a:ext cx="4118435"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B. Data on hazard identification</a:t>
            </a:r>
          </a:p>
        </p:txBody>
      </p:sp>
      <p:sp>
        <p:nvSpPr>
          <p:cNvPr id="7" name="Rectangle 1">
            <a:extLst>
              <a:ext uri="{FF2B5EF4-FFF2-40B4-BE49-F238E27FC236}">
                <a16:creationId xmlns:a16="http://schemas.microsoft.com/office/drawing/2014/main" id="{8E2B695A-6C8F-42CF-BA69-578715C47483}"/>
              </a:ext>
            </a:extLst>
          </p:cNvPr>
          <p:cNvSpPr>
            <a:spLocks noChangeArrowheads="1"/>
          </p:cNvSpPr>
          <p:nvPr/>
        </p:nvSpPr>
        <p:spPr bwMode="auto">
          <a:xfrm>
            <a:off x="703027" y="5229200"/>
            <a:ext cx="7776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Enable user to have a rapid grip on the classification of chemical hazards and their effect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1584656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33</a:t>
            </a:fld>
            <a:endParaRPr lang="zh-TW" altLang="en-US" dirty="0"/>
          </a:p>
        </p:txBody>
      </p:sp>
      <p:graphicFrame>
        <p:nvGraphicFramePr>
          <p:cNvPr id="2" name="表格 1">
            <a:extLst>
              <a:ext uri="{FF2B5EF4-FFF2-40B4-BE49-F238E27FC236}">
                <a16:creationId xmlns:a16="http://schemas.microsoft.com/office/drawing/2014/main" id="{C4CB8CC0-3F07-4343-A66A-A38FBCCFE112}"/>
              </a:ext>
            </a:extLst>
          </p:cNvPr>
          <p:cNvGraphicFramePr>
            <a:graphicFrameLocks noGrp="1"/>
          </p:cNvGraphicFramePr>
          <p:nvPr>
            <p:extLst>
              <p:ext uri="{D42A27DB-BD31-4B8C-83A1-F6EECF244321}">
                <p14:modId xmlns:p14="http://schemas.microsoft.com/office/powerpoint/2010/main" val="4018529371"/>
              </p:ext>
            </p:extLst>
          </p:nvPr>
        </p:nvGraphicFramePr>
        <p:xfrm>
          <a:off x="960328" y="1988420"/>
          <a:ext cx="7200000" cy="29232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3965802107"/>
                    </a:ext>
                  </a:extLst>
                </a:gridCol>
              </a:tblGrid>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Name in Chinese and English: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93445207"/>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Synonym: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562375417"/>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CAS No.: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68620134"/>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Composition of hazardous ingredients (percentage):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079814499"/>
                  </a:ext>
                </a:extLst>
              </a:tr>
            </a:tbl>
          </a:graphicData>
        </a:graphic>
      </p:graphicFrame>
      <p:sp>
        <p:nvSpPr>
          <p:cNvPr id="6" name="Rectangle 13">
            <a:extLst>
              <a:ext uri="{FF2B5EF4-FFF2-40B4-BE49-F238E27FC236}">
                <a16:creationId xmlns:a16="http://schemas.microsoft.com/office/drawing/2014/main" id="{23CC36A8-D31E-45EC-A0D2-EC59E80A3AC4}"/>
              </a:ext>
            </a:extLst>
          </p:cNvPr>
          <p:cNvSpPr>
            <a:spLocks noChangeArrowheads="1"/>
          </p:cNvSpPr>
          <p:nvPr/>
        </p:nvSpPr>
        <p:spPr bwMode="auto">
          <a:xfrm>
            <a:off x="1340562" y="940250"/>
            <a:ext cx="4998484"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C. Data on identification of ingredients</a:t>
            </a:r>
          </a:p>
        </p:txBody>
      </p:sp>
      <p:sp>
        <p:nvSpPr>
          <p:cNvPr id="7" name="Rectangle 1">
            <a:extLst>
              <a:ext uri="{FF2B5EF4-FFF2-40B4-BE49-F238E27FC236}">
                <a16:creationId xmlns:a16="http://schemas.microsoft.com/office/drawing/2014/main" id="{86FEE694-1447-4F24-8C5F-B2E464B78B33}"/>
              </a:ext>
            </a:extLst>
          </p:cNvPr>
          <p:cNvSpPr>
            <a:spLocks noChangeArrowheads="1"/>
          </p:cNvSpPr>
          <p:nvPr/>
        </p:nvSpPr>
        <p:spPr bwMode="auto">
          <a:xfrm>
            <a:off x="703027" y="5229200"/>
            <a:ext cx="77768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Enable user to know name and composition of chemicals</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3315690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014"/>
            <a:ext cx="2133600" cy="365125"/>
          </a:xfrm>
        </p:spPr>
        <p:txBody>
          <a:bodyPr/>
          <a:lstStyle/>
          <a:p>
            <a:fld id="{A36E6B7E-3405-4ABC-8F0A-11CAAA034E4E}" type="slidenum">
              <a:rPr lang="zh-TW" altLang="en-US" smtClean="0"/>
              <a:pPr/>
              <a:t>34</a:t>
            </a:fld>
            <a:endParaRPr lang="zh-TW" altLang="en-US" dirty="0"/>
          </a:p>
        </p:txBody>
      </p:sp>
      <p:graphicFrame>
        <p:nvGraphicFramePr>
          <p:cNvPr id="2" name="表格 1">
            <a:extLst>
              <a:ext uri="{FF2B5EF4-FFF2-40B4-BE49-F238E27FC236}">
                <a16:creationId xmlns:a16="http://schemas.microsoft.com/office/drawing/2014/main" id="{64C10579-53EB-49C0-9E9D-B7BE53C3723D}"/>
              </a:ext>
            </a:extLst>
          </p:cNvPr>
          <p:cNvGraphicFramePr>
            <a:graphicFrameLocks noGrp="1"/>
          </p:cNvGraphicFramePr>
          <p:nvPr>
            <p:extLst>
              <p:ext uri="{D42A27DB-BD31-4B8C-83A1-F6EECF244321}">
                <p14:modId xmlns:p14="http://schemas.microsoft.com/office/powerpoint/2010/main" val="1060701498"/>
              </p:ext>
            </p:extLst>
          </p:nvPr>
        </p:nvGraphicFramePr>
        <p:xfrm>
          <a:off x="972000" y="1999871"/>
          <a:ext cx="7200000" cy="29232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52315237"/>
                    </a:ext>
                  </a:extLst>
                </a:gridCol>
              </a:tblGrid>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First aids for different kinds of exposures: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03661656"/>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Major symptoms and hazard effect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35084131"/>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Protection for first-aid providers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49153350"/>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Suggestions to doctors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396496274"/>
                  </a:ext>
                </a:extLst>
              </a:tr>
            </a:tbl>
          </a:graphicData>
        </a:graphic>
      </p:graphicFrame>
      <p:sp>
        <p:nvSpPr>
          <p:cNvPr id="6" name="Rectangle 13">
            <a:extLst>
              <a:ext uri="{FF2B5EF4-FFF2-40B4-BE49-F238E27FC236}">
                <a16:creationId xmlns:a16="http://schemas.microsoft.com/office/drawing/2014/main" id="{FAE58D77-B4A1-4020-82F0-7B179310BBEB}"/>
              </a:ext>
            </a:extLst>
          </p:cNvPr>
          <p:cNvSpPr>
            <a:spLocks noChangeArrowheads="1"/>
          </p:cNvSpPr>
          <p:nvPr/>
        </p:nvSpPr>
        <p:spPr bwMode="auto">
          <a:xfrm>
            <a:off x="1340562" y="940250"/>
            <a:ext cx="1697901"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D. First aids</a:t>
            </a:r>
          </a:p>
        </p:txBody>
      </p:sp>
      <p:sp>
        <p:nvSpPr>
          <p:cNvPr id="7" name="Rectangle 1">
            <a:extLst>
              <a:ext uri="{FF2B5EF4-FFF2-40B4-BE49-F238E27FC236}">
                <a16:creationId xmlns:a16="http://schemas.microsoft.com/office/drawing/2014/main" id="{F92C23F9-F585-4894-9FC3-B6F38F28B6F8}"/>
              </a:ext>
            </a:extLst>
          </p:cNvPr>
          <p:cNvSpPr>
            <a:spLocks noChangeArrowheads="1"/>
          </p:cNvSpPr>
          <p:nvPr/>
        </p:nvSpPr>
        <p:spPr bwMode="auto">
          <a:xfrm>
            <a:off x="611560" y="5229200"/>
            <a:ext cx="75604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 Purpose: Help first-aid providers and doctors take handling measures instantly following occurrence of disaster.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2994071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014"/>
            <a:ext cx="2133600" cy="365125"/>
          </a:xfrm>
        </p:spPr>
        <p:txBody>
          <a:bodyPr/>
          <a:lstStyle/>
          <a:p>
            <a:fld id="{A36E6B7E-3405-4ABC-8F0A-11CAAA034E4E}" type="slidenum">
              <a:rPr lang="zh-TW" altLang="en-US" smtClean="0"/>
              <a:pPr/>
              <a:t>35</a:t>
            </a:fld>
            <a:endParaRPr lang="zh-TW" altLang="en-US" dirty="0"/>
          </a:p>
        </p:txBody>
      </p:sp>
      <p:graphicFrame>
        <p:nvGraphicFramePr>
          <p:cNvPr id="2" name="表格 1">
            <a:extLst>
              <a:ext uri="{FF2B5EF4-FFF2-40B4-BE49-F238E27FC236}">
                <a16:creationId xmlns:a16="http://schemas.microsoft.com/office/drawing/2014/main" id="{E19A1FC7-257A-4A01-999D-0F44DEA69BFA}"/>
              </a:ext>
            </a:extLst>
          </p:cNvPr>
          <p:cNvGraphicFramePr>
            <a:graphicFrameLocks noGrp="1"/>
          </p:cNvGraphicFramePr>
          <p:nvPr>
            <p:extLst>
              <p:ext uri="{D42A27DB-BD31-4B8C-83A1-F6EECF244321}">
                <p14:modId xmlns:p14="http://schemas.microsoft.com/office/powerpoint/2010/main" val="1960586191"/>
              </p:ext>
            </p:extLst>
          </p:nvPr>
        </p:nvGraphicFramePr>
        <p:xfrm>
          <a:off x="961890" y="1998808"/>
          <a:ext cx="7200000" cy="29232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1718048253"/>
                    </a:ext>
                  </a:extLst>
                </a:gridCol>
              </a:tblGrid>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Applicable fire-extinguishing agents: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78934356"/>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Possible special hazards in fire fighting: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449823146"/>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Special fire-fighting procedure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012384474"/>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Special protective equipment for fire fighters: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843753104"/>
                  </a:ext>
                </a:extLst>
              </a:tr>
            </a:tbl>
          </a:graphicData>
        </a:graphic>
      </p:graphicFrame>
      <p:sp>
        <p:nvSpPr>
          <p:cNvPr id="6" name="Rectangle 13">
            <a:extLst>
              <a:ext uri="{FF2B5EF4-FFF2-40B4-BE49-F238E27FC236}">
                <a16:creationId xmlns:a16="http://schemas.microsoft.com/office/drawing/2014/main" id="{00750709-238D-4DE9-B4D8-C31876FBDD2F}"/>
              </a:ext>
            </a:extLst>
          </p:cNvPr>
          <p:cNvSpPr>
            <a:spLocks noChangeArrowheads="1"/>
          </p:cNvSpPr>
          <p:nvPr/>
        </p:nvSpPr>
        <p:spPr bwMode="auto">
          <a:xfrm>
            <a:off x="1340562" y="940250"/>
            <a:ext cx="3395481"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E. Fire-fighting measures </a:t>
            </a:r>
          </a:p>
        </p:txBody>
      </p:sp>
      <p:sp>
        <p:nvSpPr>
          <p:cNvPr id="7" name="Rectangle 1">
            <a:extLst>
              <a:ext uri="{FF2B5EF4-FFF2-40B4-BE49-F238E27FC236}">
                <a16:creationId xmlns:a16="http://schemas.microsoft.com/office/drawing/2014/main" id="{1388E5FE-4E3A-4449-A7BA-F953A26A1FEA}"/>
              </a:ext>
            </a:extLst>
          </p:cNvPr>
          <p:cNvSpPr>
            <a:spLocks noChangeArrowheads="1"/>
          </p:cNvSpPr>
          <p:nvPr/>
        </p:nvSpPr>
        <p:spPr bwMode="auto">
          <a:xfrm>
            <a:off x="395536" y="5157192"/>
            <a:ext cx="84409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Minimize fire loss by providing information on applicable fire-fighting agents, procedure, and possible special hazards.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3903332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58880" y="6314017"/>
            <a:ext cx="2133600" cy="365125"/>
          </a:xfrm>
        </p:spPr>
        <p:txBody>
          <a:bodyPr/>
          <a:lstStyle/>
          <a:p>
            <a:fld id="{A36E6B7E-3405-4ABC-8F0A-11CAAA034E4E}" type="slidenum">
              <a:rPr lang="zh-TW" altLang="en-US" smtClean="0"/>
              <a:pPr/>
              <a:t>36</a:t>
            </a:fld>
            <a:endParaRPr lang="zh-TW" altLang="en-US" dirty="0"/>
          </a:p>
        </p:txBody>
      </p:sp>
      <p:graphicFrame>
        <p:nvGraphicFramePr>
          <p:cNvPr id="2" name="表格 1">
            <a:extLst>
              <a:ext uri="{FF2B5EF4-FFF2-40B4-BE49-F238E27FC236}">
                <a16:creationId xmlns:a16="http://schemas.microsoft.com/office/drawing/2014/main" id="{881BB38C-2709-485D-9A9A-1B53A8C9F951}"/>
              </a:ext>
            </a:extLst>
          </p:cNvPr>
          <p:cNvGraphicFramePr>
            <a:graphicFrameLocks noGrp="1"/>
          </p:cNvGraphicFramePr>
          <p:nvPr>
            <p:extLst>
              <p:ext uri="{D42A27DB-BD31-4B8C-83A1-F6EECF244321}">
                <p14:modId xmlns:p14="http://schemas.microsoft.com/office/powerpoint/2010/main" val="3807321972"/>
              </p:ext>
            </p:extLst>
          </p:nvPr>
        </p:nvGraphicFramePr>
        <p:xfrm>
          <a:off x="972000" y="1987359"/>
          <a:ext cx="7200000" cy="21924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2030897790"/>
                    </a:ext>
                  </a:extLst>
                </a:gridCol>
              </a:tblGrid>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Notices for individuals: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80819491"/>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Notices for environment: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18699665"/>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Cleaning method: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97675067"/>
                  </a:ext>
                </a:extLst>
              </a:tr>
            </a:tbl>
          </a:graphicData>
        </a:graphic>
      </p:graphicFrame>
      <p:sp>
        <p:nvSpPr>
          <p:cNvPr id="6" name="Rectangle 13">
            <a:extLst>
              <a:ext uri="{FF2B5EF4-FFF2-40B4-BE49-F238E27FC236}">
                <a16:creationId xmlns:a16="http://schemas.microsoft.com/office/drawing/2014/main" id="{0FF23C60-F4D5-4BA0-9CEC-1BA754000B15}"/>
              </a:ext>
            </a:extLst>
          </p:cNvPr>
          <p:cNvSpPr>
            <a:spLocks noChangeArrowheads="1"/>
          </p:cNvSpPr>
          <p:nvPr/>
        </p:nvSpPr>
        <p:spPr bwMode="auto">
          <a:xfrm>
            <a:off x="1340562" y="940250"/>
            <a:ext cx="3753976"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F. Leakage handling method </a:t>
            </a:r>
          </a:p>
        </p:txBody>
      </p:sp>
      <p:sp>
        <p:nvSpPr>
          <p:cNvPr id="7" name="Rectangle 1">
            <a:extLst>
              <a:ext uri="{FF2B5EF4-FFF2-40B4-BE49-F238E27FC236}">
                <a16:creationId xmlns:a16="http://schemas.microsoft.com/office/drawing/2014/main" id="{033E55AC-8CAF-45EB-9D37-BC4F7D3AD52C}"/>
              </a:ext>
            </a:extLst>
          </p:cNvPr>
          <p:cNvSpPr>
            <a:spLocks noChangeArrowheads="1"/>
          </p:cNvSpPr>
          <p:nvPr/>
        </p:nvSpPr>
        <p:spPr bwMode="auto">
          <a:xfrm>
            <a:off x="395536" y="4869160"/>
            <a:ext cx="833346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Provide notices in handling chemical leading, so as to reduce adverse effect and damage on human life, properties, and environment.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394439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32240" y="6314745"/>
            <a:ext cx="2133600" cy="365125"/>
          </a:xfrm>
        </p:spPr>
        <p:txBody>
          <a:bodyPr/>
          <a:lstStyle/>
          <a:p>
            <a:fld id="{A36E6B7E-3405-4ABC-8F0A-11CAAA034E4E}" type="slidenum">
              <a:rPr lang="zh-TW" altLang="en-US" smtClean="0"/>
              <a:pPr/>
              <a:t>37</a:t>
            </a:fld>
            <a:endParaRPr lang="zh-TW" altLang="en-US" dirty="0"/>
          </a:p>
        </p:txBody>
      </p:sp>
      <p:graphicFrame>
        <p:nvGraphicFramePr>
          <p:cNvPr id="2" name="表格 1">
            <a:extLst>
              <a:ext uri="{FF2B5EF4-FFF2-40B4-BE49-F238E27FC236}">
                <a16:creationId xmlns:a16="http://schemas.microsoft.com/office/drawing/2014/main" id="{178AC4EB-9460-41C0-8B4B-B0B37E16E737}"/>
              </a:ext>
            </a:extLst>
          </p:cNvPr>
          <p:cNvGraphicFramePr>
            <a:graphicFrameLocks noGrp="1"/>
          </p:cNvGraphicFramePr>
          <p:nvPr>
            <p:extLst>
              <p:ext uri="{D42A27DB-BD31-4B8C-83A1-F6EECF244321}">
                <p14:modId xmlns:p14="http://schemas.microsoft.com/office/powerpoint/2010/main" val="1774505587"/>
              </p:ext>
            </p:extLst>
          </p:nvPr>
        </p:nvGraphicFramePr>
        <p:xfrm>
          <a:off x="972000" y="1988840"/>
          <a:ext cx="7200000" cy="14616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2978076872"/>
                    </a:ext>
                  </a:extLst>
                </a:gridCol>
              </a:tblGrid>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Disposal:</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081169744"/>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Storage</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97052317"/>
                  </a:ext>
                </a:extLst>
              </a:tr>
            </a:tbl>
          </a:graphicData>
        </a:graphic>
      </p:graphicFrame>
      <p:sp>
        <p:nvSpPr>
          <p:cNvPr id="6" name="Rectangle 13">
            <a:extLst>
              <a:ext uri="{FF2B5EF4-FFF2-40B4-BE49-F238E27FC236}">
                <a16:creationId xmlns:a16="http://schemas.microsoft.com/office/drawing/2014/main" id="{95975D3D-8341-4BAE-87A7-A6B73F12BB74}"/>
              </a:ext>
            </a:extLst>
          </p:cNvPr>
          <p:cNvSpPr>
            <a:spLocks noChangeArrowheads="1"/>
          </p:cNvSpPr>
          <p:nvPr/>
        </p:nvSpPr>
        <p:spPr bwMode="auto">
          <a:xfrm>
            <a:off x="1340562" y="940250"/>
            <a:ext cx="4677884"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G. Safe disposal and storage method</a:t>
            </a:r>
          </a:p>
        </p:txBody>
      </p:sp>
      <p:sp>
        <p:nvSpPr>
          <p:cNvPr id="7" name="Rectangle 1">
            <a:extLst>
              <a:ext uri="{FF2B5EF4-FFF2-40B4-BE49-F238E27FC236}">
                <a16:creationId xmlns:a16="http://schemas.microsoft.com/office/drawing/2014/main" id="{C65DB092-2D49-47E0-BFE9-F11D72ADD6D8}"/>
              </a:ext>
            </a:extLst>
          </p:cNvPr>
          <p:cNvSpPr>
            <a:spLocks noChangeArrowheads="1"/>
          </p:cNvSpPr>
          <p:nvPr/>
        </p:nvSpPr>
        <p:spPr bwMode="auto">
          <a:xfrm>
            <a:off x="513643" y="5229200"/>
            <a:ext cx="81628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Provide user norm or guidance for disposal and storage of substance, to cut its potential hazard.</a:t>
            </a:r>
            <a:r>
              <a:rPr lang="en-US" altLang="zh-TW" sz="800" dirty="0"/>
              <a:t>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4277418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54E73BCA-C0B1-46FC-BC78-4B3FE5D11A2B}"/>
              </a:ext>
            </a:extLst>
          </p:cNvPr>
          <p:cNvSpPr>
            <a:spLocks noChangeArrowheads="1"/>
          </p:cNvSpPr>
          <p:nvPr/>
        </p:nvSpPr>
        <p:spPr bwMode="auto">
          <a:xfrm>
            <a:off x="0" y="5387732"/>
            <a:ext cx="9144000" cy="1569660"/>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Provide user information on necessary engineering control countermeasure and personal protection equipment and measures, </a:t>
            </a:r>
          </a:p>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in order to reduce exposure hazard, plus provision of control parameters, such as permissible exposure limit-ceiling. </a:t>
            </a:r>
            <a:endParaRPr lang="en-US" altLang="zh-TW" sz="3600" dirty="0">
              <a:latin typeface="Arial" panose="020B0604020202020204" pitchFamily="34" charset="0"/>
            </a:endParaRPr>
          </a:p>
        </p:txBody>
      </p:sp>
      <p:sp>
        <p:nvSpPr>
          <p:cNvPr id="3" name="投影片編號版面配置區 2"/>
          <p:cNvSpPr>
            <a:spLocks noGrp="1"/>
          </p:cNvSpPr>
          <p:nvPr>
            <p:ph type="sldNum" sz="quarter" idx="12"/>
          </p:nvPr>
        </p:nvSpPr>
        <p:spPr>
          <a:xfrm>
            <a:off x="6763770" y="5809127"/>
            <a:ext cx="2133600" cy="365125"/>
          </a:xfrm>
        </p:spPr>
        <p:txBody>
          <a:bodyPr/>
          <a:lstStyle/>
          <a:p>
            <a:fld id="{A36E6B7E-3405-4ABC-8F0A-11CAAA034E4E}" type="slidenum">
              <a:rPr lang="zh-TW" altLang="en-US" smtClean="0"/>
              <a:pPr/>
              <a:t>38</a:t>
            </a:fld>
            <a:endParaRPr lang="zh-TW" altLang="en-US" dirty="0"/>
          </a:p>
        </p:txBody>
      </p:sp>
      <p:graphicFrame>
        <p:nvGraphicFramePr>
          <p:cNvPr id="2" name="表格 1">
            <a:extLst>
              <a:ext uri="{FF2B5EF4-FFF2-40B4-BE49-F238E27FC236}">
                <a16:creationId xmlns:a16="http://schemas.microsoft.com/office/drawing/2014/main" id="{EC2FC81D-FAD1-4B10-858E-C9BB88843B5D}"/>
              </a:ext>
            </a:extLst>
          </p:cNvPr>
          <p:cNvGraphicFramePr>
            <a:graphicFrameLocks noGrp="1"/>
          </p:cNvGraphicFramePr>
          <p:nvPr>
            <p:extLst>
              <p:ext uri="{D42A27DB-BD31-4B8C-83A1-F6EECF244321}">
                <p14:modId xmlns:p14="http://schemas.microsoft.com/office/powerpoint/2010/main" val="2350673758"/>
              </p:ext>
            </p:extLst>
          </p:nvPr>
        </p:nvGraphicFramePr>
        <p:xfrm>
          <a:off x="411661" y="1484784"/>
          <a:ext cx="8316416" cy="3655440"/>
        </p:xfrm>
        <a:graphic>
          <a:graphicData uri="http://schemas.openxmlformats.org/drawingml/2006/table">
            <a:tbl>
              <a:tblPr firstRow="1" firstCol="1" bandRow="1">
                <a:tableStyleId>{5940675A-B579-460E-94D1-54222C63F5DA}</a:tableStyleId>
              </a:tblPr>
              <a:tblGrid>
                <a:gridCol w="8316416">
                  <a:extLst>
                    <a:ext uri="{9D8B030D-6E8A-4147-A177-3AD203B41FA5}">
                      <a16:colId xmlns:a16="http://schemas.microsoft.com/office/drawing/2014/main" val="3277601251"/>
                    </a:ext>
                  </a:extLst>
                </a:gridCol>
              </a:tblGrid>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Engineering control: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42534135"/>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Control parameter: </a:t>
                      </a:r>
                      <a:endParaRPr lang="zh-TW" sz="2400" kern="100" dirty="0">
                        <a:effectLst/>
                        <a:latin typeface="Times New Roman" panose="02020603050405020304" pitchFamily="18" charset="0"/>
                        <a:cs typeface="Times New Roman" panose="02020603050405020304" pitchFamily="18" charset="0"/>
                      </a:endParaRPr>
                    </a:p>
                    <a:p>
                      <a:pPr marL="342900" indent="-342900">
                        <a:spcAft>
                          <a:spcPts val="0"/>
                        </a:spcAft>
                        <a:buFont typeface="Arial" panose="020B0604020202020204" pitchFamily="34" charset="0"/>
                        <a:buChar char="•"/>
                      </a:pPr>
                      <a:r>
                        <a:rPr lang="en-US" sz="2400" kern="100" dirty="0">
                          <a:effectLst/>
                          <a:latin typeface="Times New Roman" panose="02020603050405020304" pitchFamily="18" charset="0"/>
                          <a:cs typeface="Times New Roman" panose="02020603050405020304" pitchFamily="18" charset="0"/>
                        </a:rPr>
                        <a:t>PEL-TWA, permissible exposure limit-time weighted average/PEL-STEL/PEL-C, permissible exposure limit-ceiling</a:t>
                      </a:r>
                      <a:endParaRPr lang="zh-TW" sz="2400" kern="100" dirty="0">
                        <a:effectLst/>
                        <a:latin typeface="Times New Roman" panose="02020603050405020304" pitchFamily="18" charset="0"/>
                        <a:cs typeface="Times New Roman" panose="02020603050405020304" pitchFamily="18" charset="0"/>
                      </a:endParaRPr>
                    </a:p>
                    <a:p>
                      <a:pPr marL="342900" indent="-342900">
                        <a:spcAft>
                          <a:spcPts val="0"/>
                        </a:spcAft>
                        <a:buFont typeface="Arial" panose="020B0604020202020204" pitchFamily="34" charset="0"/>
                        <a:buChar char="•"/>
                      </a:pPr>
                      <a:r>
                        <a:rPr lang="en-US" sz="2400" kern="100" dirty="0">
                          <a:effectLst/>
                          <a:latin typeface="Times New Roman" panose="02020603050405020304" pitchFamily="18" charset="0"/>
                          <a:cs typeface="Times New Roman" panose="02020603050405020304" pitchFamily="18" charset="0"/>
                        </a:rPr>
                        <a:t>Biological indicator: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576420696"/>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Personal protective equipment:</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787075673"/>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Health measures: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71989632"/>
                  </a:ext>
                </a:extLst>
              </a:tr>
            </a:tbl>
          </a:graphicData>
        </a:graphic>
      </p:graphicFrame>
      <p:sp>
        <p:nvSpPr>
          <p:cNvPr id="6" name="Rectangle 13">
            <a:extLst>
              <a:ext uri="{FF2B5EF4-FFF2-40B4-BE49-F238E27FC236}">
                <a16:creationId xmlns:a16="http://schemas.microsoft.com/office/drawing/2014/main" id="{4E7CAA8C-0ED8-453C-B232-5891CEFFCC7E}"/>
              </a:ext>
            </a:extLst>
          </p:cNvPr>
          <p:cNvSpPr>
            <a:spLocks noChangeArrowheads="1"/>
          </p:cNvSpPr>
          <p:nvPr/>
        </p:nvSpPr>
        <p:spPr bwMode="auto">
          <a:xfrm>
            <a:off x="1340562" y="692696"/>
            <a:ext cx="4798108"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H. Preventive measures for exposure </a:t>
            </a:r>
          </a:p>
        </p:txBody>
      </p:sp>
    </p:spTree>
    <p:extLst>
      <p:ext uri="{BB962C8B-B14F-4D97-AF65-F5344CB8AC3E}">
        <p14:creationId xmlns:p14="http://schemas.microsoft.com/office/powerpoint/2010/main" val="3997266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a:extLst>
              <a:ext uri="{FF2B5EF4-FFF2-40B4-BE49-F238E27FC236}">
                <a16:creationId xmlns:a16="http://schemas.microsoft.com/office/drawing/2014/main" id="{F76C9156-F058-4FE0-A13D-D10A06C8CED7}"/>
              </a:ext>
            </a:extLst>
          </p:cNvPr>
          <p:cNvGraphicFramePr>
            <a:graphicFrameLocks noGrp="1"/>
          </p:cNvGraphicFramePr>
          <p:nvPr>
            <p:extLst>
              <p:ext uri="{D42A27DB-BD31-4B8C-83A1-F6EECF244321}">
                <p14:modId xmlns:p14="http://schemas.microsoft.com/office/powerpoint/2010/main" val="175153959"/>
              </p:ext>
            </p:extLst>
          </p:nvPr>
        </p:nvGraphicFramePr>
        <p:xfrm>
          <a:off x="573752" y="2719423"/>
          <a:ext cx="8100000" cy="3248640"/>
        </p:xfrm>
        <a:graphic>
          <a:graphicData uri="http://schemas.openxmlformats.org/drawingml/2006/table">
            <a:tbl>
              <a:tblPr firstRow="1" firstCol="1" bandRow="1">
                <a:tableStyleId>{5940675A-B579-460E-94D1-54222C63F5DA}</a:tableStyleId>
              </a:tblPr>
              <a:tblGrid>
                <a:gridCol w="2700000">
                  <a:extLst>
                    <a:ext uri="{9D8B030D-6E8A-4147-A177-3AD203B41FA5}">
                      <a16:colId xmlns:a16="http://schemas.microsoft.com/office/drawing/2014/main" val="3601143878"/>
                    </a:ext>
                  </a:extLst>
                </a:gridCol>
                <a:gridCol w="2700000">
                  <a:extLst>
                    <a:ext uri="{9D8B030D-6E8A-4147-A177-3AD203B41FA5}">
                      <a16:colId xmlns:a16="http://schemas.microsoft.com/office/drawing/2014/main" val="3415803249"/>
                    </a:ext>
                  </a:extLst>
                </a:gridCol>
                <a:gridCol w="2700000">
                  <a:extLst>
                    <a:ext uri="{9D8B030D-6E8A-4147-A177-3AD203B41FA5}">
                      <a16:colId xmlns:a16="http://schemas.microsoft.com/office/drawing/2014/main" val="2055710062"/>
                    </a:ext>
                  </a:extLst>
                </a:gridCol>
              </a:tblGrid>
              <a:tr h="5400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PEL-TWA </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E.P.</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Notes</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03012773"/>
                  </a:ext>
                </a:extLst>
              </a:tr>
              <a:tr h="5400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Less than 1</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3</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rowSpan="5">
                  <a:txBody>
                    <a:bodyPr/>
                    <a:lstStyle/>
                    <a:p>
                      <a:pPr fontAlgn="base">
                        <a:spcBef>
                          <a:spcPts val="575"/>
                        </a:spcBef>
                        <a:spcAft>
                          <a:spcPts val="0"/>
                        </a:spcAft>
                      </a:pPr>
                      <a:r>
                        <a:rPr lang="en-US" sz="1800" kern="100">
                          <a:effectLst/>
                          <a:latin typeface="Times New Roman" panose="02020603050405020304" pitchFamily="18" charset="0"/>
                          <a:cs typeface="Times New Roman" panose="02020603050405020304" pitchFamily="18" charset="0"/>
                        </a:rPr>
                        <a:t>Permissible exposure for gaseous substance is based on the unit of ppm, granular material on mg/m</a:t>
                      </a:r>
                      <a:r>
                        <a:rPr lang="en-US" sz="1800" kern="100" baseline="30000">
                          <a:effectLst/>
                          <a:latin typeface="Times New Roman" panose="02020603050405020304" pitchFamily="18" charset="0"/>
                          <a:cs typeface="Times New Roman" panose="02020603050405020304" pitchFamily="18" charset="0"/>
                        </a:rPr>
                        <a:t>3</a:t>
                      </a:r>
                      <a:r>
                        <a:rPr lang="en-US" sz="1800" kern="100">
                          <a:effectLst/>
                          <a:latin typeface="Times New Roman" panose="02020603050405020304" pitchFamily="18" charset="0"/>
                          <a:cs typeface="Times New Roman" panose="02020603050405020304" pitchFamily="18" charset="0"/>
                        </a:rPr>
                        <a:t>, asbestos on f/cc.</a:t>
                      </a:r>
                      <a:endParaRPr lang="zh-TW" sz="1800" kern="100">
                        <a:effectLst/>
                        <a:latin typeface="Times New Roman" panose="02020603050405020304" pitchFamily="18" charset="0"/>
                        <a:cs typeface="Times New Roman" panose="02020603050405020304" pitchFamily="18" charset="0"/>
                      </a:endParaRPr>
                    </a:p>
                    <a:p>
                      <a:pPr>
                        <a:spcAft>
                          <a:spcPts val="0"/>
                        </a:spcAft>
                      </a:pPr>
                      <a:r>
                        <a:rPr lang="en-US" sz="1800" kern="100">
                          <a:effectLst/>
                          <a:latin typeface="Times New Roman" panose="02020603050405020304" pitchFamily="18" charset="0"/>
                          <a:cs typeface="Times New Roman" panose="02020603050405020304" pitchFamily="18" charset="0"/>
                        </a:rPr>
                        <a:t>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8747414"/>
                  </a:ext>
                </a:extLst>
              </a:tr>
              <a:tr h="5400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More than 1, less than 10</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2</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val="491774689"/>
                  </a:ext>
                </a:extLst>
              </a:tr>
              <a:tr h="5400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More than 10, less than 100</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1.5</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val="2964286942"/>
                  </a:ext>
                </a:extLst>
              </a:tr>
              <a:tr h="5400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More than 100, less than 1,000</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1.25</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val="2253728083"/>
                  </a:ext>
                </a:extLst>
              </a:tr>
              <a:tr h="5400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More than 1,000</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1</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vMerge="1">
                  <a:txBody>
                    <a:bodyPr/>
                    <a:lstStyle/>
                    <a:p>
                      <a:endParaRPr lang="zh-TW" altLang="en-US"/>
                    </a:p>
                  </a:txBody>
                  <a:tcPr/>
                </a:tc>
                <a:extLst>
                  <a:ext uri="{0D108BD9-81ED-4DB2-BD59-A6C34878D82A}">
                    <a16:rowId xmlns:a16="http://schemas.microsoft.com/office/drawing/2014/main" val="455071665"/>
                  </a:ext>
                </a:extLst>
              </a:tr>
            </a:tbl>
          </a:graphicData>
        </a:graphic>
      </p:graphicFrame>
      <p:sp>
        <p:nvSpPr>
          <p:cNvPr id="8" name="Text Box 219">
            <a:extLst>
              <a:ext uri="{FF2B5EF4-FFF2-40B4-BE49-F238E27FC236}">
                <a16:creationId xmlns:a16="http://schemas.microsoft.com/office/drawing/2014/main" id="{E16B60DC-E6B4-48E0-9A93-B815EC78D2F4}"/>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latin typeface="Times New Roman" panose="02020603050405020304" pitchFamily="18" charset="0"/>
                <a:ea typeface="標楷體" panose="03000509000000000000" pitchFamily="65" charset="-120"/>
                <a:cs typeface="Times New Roman" panose="02020603050405020304" pitchFamily="18" charset="0"/>
              </a:rPr>
              <a:t>Three kinds of permissible exposure limits</a:t>
            </a:r>
          </a:p>
        </p:txBody>
      </p:sp>
      <p:sp>
        <p:nvSpPr>
          <p:cNvPr id="9219" name="Text Box 5"/>
          <p:cNvSpPr txBox="1">
            <a:spLocks noChangeArrowheads="1"/>
          </p:cNvSpPr>
          <p:nvPr/>
        </p:nvSpPr>
        <p:spPr bwMode="auto">
          <a:xfrm>
            <a:off x="80491" y="1660330"/>
            <a:ext cx="8983018" cy="5632311"/>
          </a:xfrm>
          <a:prstGeom prst="rect">
            <a:avLst/>
          </a:prstGeom>
          <a:noFill/>
          <a:ln w="12700" cap="sq">
            <a:noFill/>
            <a:miter lim="800000"/>
            <a:headEnd type="none" w="sm" len="sm"/>
            <a:tailEnd type="none" w="sm" len="sm"/>
          </a:ln>
        </p:spPr>
        <p:txBody>
          <a:bodyPr wrap="square">
            <a:spAutoFit/>
          </a:bodyPr>
          <a:lstStyle/>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PEL-TWA: applicable to chronic hazardous substance. </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PEL-STEK (15 minutes): applicable to chronic hazardous substance</a:t>
            </a: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PEL-STEL(15Minutes)</a:t>
            </a:r>
            <a:r>
              <a:rPr lang="zh-TW" altLang="en-US"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PEL-TWA× E.F</a:t>
            </a: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PEL-ceiling (PEL-C</a:t>
            </a:r>
            <a:r>
              <a:rPr lang="zh-TW" altLang="en-US"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for any time)</a:t>
            </a:r>
            <a:r>
              <a:rPr lang="zh-TW" altLang="en-US"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applicable to highly acute hazardous substance</a:t>
            </a:r>
            <a:endParaRPr lang="zh-TW" altLang="zh-TW" sz="2400" dirty="0">
              <a:latin typeface="Times New Roman" panose="02020603050405020304" pitchFamily="18" charset="0"/>
              <a:cs typeface="Times New Roman" panose="02020603050405020304" pitchFamily="18" charset="0"/>
            </a:endParaRPr>
          </a:p>
        </p:txBody>
      </p:sp>
      <p:sp>
        <p:nvSpPr>
          <p:cNvPr id="3" name="投影片編號版面配置區 2"/>
          <p:cNvSpPr>
            <a:spLocks noGrp="1"/>
          </p:cNvSpPr>
          <p:nvPr>
            <p:ph type="sldNum" sz="quarter" idx="12"/>
          </p:nvPr>
        </p:nvSpPr>
        <p:spPr>
          <a:xfrm>
            <a:off x="6742750" y="6312446"/>
            <a:ext cx="2133600" cy="365125"/>
          </a:xfrm>
        </p:spPr>
        <p:txBody>
          <a:bodyPr/>
          <a:lstStyle/>
          <a:p>
            <a:pPr>
              <a:defRPr/>
            </a:pPr>
            <a:fld id="{7DB2B6FA-C618-4C8D-8CA0-9E74737F7EDA}" type="slidenum">
              <a:rPr lang="zh-TW" altLang="en-US" smtClean="0"/>
              <a:pPr>
                <a:defRPr/>
              </a:pPr>
              <a:t>39</a:t>
            </a:fld>
            <a:endParaRPr lang="en-US" altLang="zh-TW" dirty="0"/>
          </a:p>
        </p:txBody>
      </p:sp>
    </p:spTree>
    <p:extLst>
      <p:ext uri="{BB962C8B-B14F-4D97-AF65-F5344CB8AC3E}">
        <p14:creationId xmlns:p14="http://schemas.microsoft.com/office/powerpoint/2010/main" val="1421245338"/>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644877" y="1999350"/>
            <a:ext cx="8163668" cy="3453253"/>
          </a:xfrm>
          <a:prstGeom prst="rect">
            <a:avLst/>
          </a:prstGeom>
          <a:noFill/>
          <a:ln w="9525">
            <a:noFill/>
            <a:miter lim="800000"/>
            <a:headEnd/>
            <a:tailEnd/>
          </a:ln>
        </p:spPr>
        <p:txBody>
          <a:bodyPr wrap="square">
            <a:spAutoFit/>
          </a:bodyPr>
          <a:lstStyle/>
          <a:p>
            <a:pPr algn="just">
              <a:lnSpc>
                <a:spcPct val="130000"/>
              </a:lnSpc>
              <a:buClr>
                <a:schemeClr val="tx1"/>
              </a:buClr>
              <a:buSzPct val="80000"/>
              <a:buFont typeface="Wingdings" pitchFamily="2" charset="2"/>
              <a:buChar char="n"/>
            </a:pPr>
            <a:r>
              <a:rPr lang="en-US" altLang="zh-TW" sz="2400" b="1" dirty="0">
                <a:latin typeface="Times New Roman" panose="02020603050405020304" pitchFamily="18" charset="0"/>
                <a:ea typeface="標楷體" pitchFamily="65" charset="-12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In line with the UN regulation of labeling of chemicals, article 7 of Taiwan's Occupational Safety and Health Act stipulates that employers should label dangerous and hazardous substances and highlight necessary safety and health notices. In 1992, the Council of Labor Affairs (forerunner of the Ministry of Labor) promulgated "Regulations of Hazard Communication on Dangerous and Harmful Materials.“</a:t>
            </a:r>
            <a:endParaRPr lang="en-US" altLang="zh-TW" sz="2400" dirty="0">
              <a:latin typeface="Times New Roman" panose="02020603050405020304" pitchFamily="18" charset="0"/>
              <a:ea typeface="標楷體" pitchFamily="65" charset="-120"/>
              <a:cs typeface="Times New Roman" panose="02020603050405020304" pitchFamily="18" charset="0"/>
            </a:endParaRPr>
          </a:p>
        </p:txBody>
      </p:sp>
      <p:sp>
        <p:nvSpPr>
          <p:cNvPr id="6147" name="Text Box 8"/>
          <p:cNvSpPr txBox="1">
            <a:spLocks noChangeArrowheads="1"/>
          </p:cNvSpPr>
          <p:nvPr/>
        </p:nvSpPr>
        <p:spPr bwMode="auto">
          <a:xfrm>
            <a:off x="2159794" y="836712"/>
            <a:ext cx="4824412" cy="584775"/>
          </a:xfrm>
          <a:prstGeom prst="rect">
            <a:avLst/>
          </a:prstGeom>
          <a:noFill/>
          <a:ln w="9525">
            <a:noFill/>
            <a:miter lim="800000"/>
            <a:headEnd/>
            <a:tailEnd/>
          </a:ln>
        </p:spPr>
        <p:txBody>
          <a:bodyPr>
            <a:spAutoFit/>
          </a:bodyPr>
          <a:lstStyle/>
          <a:p>
            <a:pPr lvl="0" algn="ctr">
              <a:spcBef>
                <a:spcPct val="50000"/>
              </a:spcBef>
            </a:pP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I. Introduction</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58880" y="6319830"/>
            <a:ext cx="2133600" cy="365125"/>
          </a:xfrm>
        </p:spPr>
        <p:txBody>
          <a:bodyPr/>
          <a:lstStyle/>
          <a:p>
            <a:fld id="{A36E6B7E-3405-4ABC-8F0A-11CAAA034E4E}" type="slidenum">
              <a:rPr lang="zh-TW" altLang="en-US" smtClean="0"/>
              <a:pPr/>
              <a:t>4</a:t>
            </a:fld>
            <a:endParaRPr lang="zh-TW" altLang="en-US" dirty="0"/>
          </a:p>
        </p:txBody>
      </p:sp>
    </p:spTree>
    <p:extLst>
      <p:ext uri="{BB962C8B-B14F-4D97-AF65-F5344CB8AC3E}">
        <p14:creationId xmlns:p14="http://schemas.microsoft.com/office/powerpoint/2010/main" val="2935332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0" y="5987504"/>
            <a:ext cx="9144000" cy="1383264"/>
          </a:xfrm>
          <a:prstGeom prst="rect">
            <a:avLst/>
          </a:prstGeom>
          <a:solidFill>
            <a:schemeClr val="bg1"/>
          </a:solidFill>
          <a:ln w="9525">
            <a:noFill/>
            <a:miter lim="800000"/>
            <a:headEnd/>
            <a:tailEnd/>
          </a:ln>
        </p:spPr>
        <p:txBody>
          <a:bodyPr wrap="square">
            <a:spAutoFit/>
          </a:bodyPr>
          <a:lstStyle/>
          <a:p>
            <a:pPr>
              <a:lnSpc>
                <a:spcPct val="120000"/>
              </a:lnSpc>
            </a:pPr>
            <a:r>
              <a:rPr lang="en-US" altLang="zh-TW" sz="2400" dirty="0">
                <a:latin typeface="Times New Roman" panose="02020603050405020304" pitchFamily="18" charset="0"/>
                <a:ea typeface="標楷體" pitchFamily="65" charset="-120"/>
                <a:cs typeface="Times New Roman" panose="02020603050405020304" pitchFamily="18" charset="0"/>
              </a:rPr>
              <a:t>Purpose: To assist users to identify the physical and chemical properties of this substance, as a reference for normal operation and emergency response.</a:t>
            </a:r>
            <a:endParaRPr lang="zh-TW" altLang="en-US" sz="2400"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53260" y="6314011"/>
            <a:ext cx="2133600" cy="365125"/>
          </a:xfrm>
        </p:spPr>
        <p:txBody>
          <a:bodyPr/>
          <a:lstStyle/>
          <a:p>
            <a:fld id="{A36E6B7E-3405-4ABC-8F0A-11CAAA034E4E}" type="slidenum">
              <a:rPr lang="zh-TW" altLang="en-US" smtClean="0"/>
              <a:pPr/>
              <a:t>40</a:t>
            </a:fld>
            <a:endParaRPr lang="zh-TW" altLang="en-US" dirty="0"/>
          </a:p>
        </p:txBody>
      </p:sp>
      <p:graphicFrame>
        <p:nvGraphicFramePr>
          <p:cNvPr id="2" name="表格 1">
            <a:extLst>
              <a:ext uri="{FF2B5EF4-FFF2-40B4-BE49-F238E27FC236}">
                <a16:creationId xmlns:a16="http://schemas.microsoft.com/office/drawing/2014/main" id="{0B934501-D5F5-4362-859B-16923EFD99BF}"/>
              </a:ext>
            </a:extLst>
          </p:cNvPr>
          <p:cNvGraphicFramePr>
            <a:graphicFrameLocks noGrp="1"/>
          </p:cNvGraphicFramePr>
          <p:nvPr>
            <p:extLst>
              <p:ext uri="{D42A27DB-BD31-4B8C-83A1-F6EECF244321}">
                <p14:modId xmlns:p14="http://schemas.microsoft.com/office/powerpoint/2010/main" val="3096583634"/>
              </p:ext>
            </p:extLst>
          </p:nvPr>
        </p:nvGraphicFramePr>
        <p:xfrm>
          <a:off x="972000" y="2000950"/>
          <a:ext cx="7200000" cy="3916800"/>
        </p:xfrm>
        <a:graphic>
          <a:graphicData uri="http://schemas.openxmlformats.org/drawingml/2006/table">
            <a:tbl>
              <a:tblPr firstRow="1" firstCol="1" bandRow="1">
                <a:tableStyleId>{5940675A-B579-460E-94D1-54222C63F5DA}</a:tableStyleId>
              </a:tblPr>
              <a:tblGrid>
                <a:gridCol w="3600000">
                  <a:extLst>
                    <a:ext uri="{9D8B030D-6E8A-4147-A177-3AD203B41FA5}">
                      <a16:colId xmlns:a16="http://schemas.microsoft.com/office/drawing/2014/main" val="552636872"/>
                    </a:ext>
                  </a:extLst>
                </a:gridCol>
                <a:gridCol w="3600000">
                  <a:extLst>
                    <a:ext uri="{9D8B030D-6E8A-4147-A177-3AD203B41FA5}">
                      <a16:colId xmlns:a16="http://schemas.microsoft.com/office/drawing/2014/main" val="116771584"/>
                    </a:ext>
                  </a:extLst>
                </a:gridCol>
              </a:tblGrid>
              <a:tr h="3636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Appearance (substance, color)</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Odor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88617837"/>
                  </a:ext>
                </a:extLst>
              </a:tr>
              <a:tr h="3636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Olfactory threshold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Fusion point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7879825"/>
                  </a:ext>
                </a:extLst>
              </a:tr>
              <a:tr h="3636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pH value: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Boiling point/boiling range </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11437300"/>
                  </a:ext>
                </a:extLst>
              </a:tr>
              <a:tr h="3636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Flammability (solid, gas):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fontAlgn="base">
                        <a:spcAft>
                          <a:spcPts val="0"/>
                        </a:spcAft>
                      </a:pPr>
                      <a:r>
                        <a:rPr lang="en-US" sz="1800" kern="1200">
                          <a:effectLst/>
                          <a:latin typeface="Times New Roman" panose="02020603050405020304" pitchFamily="18" charset="0"/>
                          <a:cs typeface="Times New Roman" panose="02020603050405020304" pitchFamily="18" charset="0"/>
                        </a:rPr>
                        <a:t>Flash point: ℉     ℃</a:t>
                      </a:r>
                      <a:endParaRPr lang="zh-TW" sz="1800" kern="100">
                        <a:effectLst/>
                        <a:latin typeface="Times New Roman" panose="02020603050405020304" pitchFamily="18" charset="0"/>
                        <a:cs typeface="Times New Roman" panose="02020603050405020304" pitchFamily="18" charset="0"/>
                      </a:endParaRPr>
                    </a:p>
                    <a:p>
                      <a:pPr>
                        <a:spcAft>
                          <a:spcPts val="0"/>
                        </a:spcAft>
                      </a:pPr>
                      <a:r>
                        <a:rPr lang="en-US" sz="1800" kern="100">
                          <a:effectLst/>
                          <a:latin typeface="Times New Roman" panose="02020603050405020304" pitchFamily="18" charset="0"/>
                          <a:cs typeface="Times New Roman" panose="02020603050405020304" pitchFamily="18" charset="0"/>
                        </a:rPr>
                        <a:t>Testing method: open cup   closed cup</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11609821"/>
                  </a:ext>
                </a:extLst>
              </a:tr>
              <a:tr h="3636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Decomposition temperature: </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32700434"/>
                  </a:ext>
                </a:extLst>
              </a:tr>
              <a:tr h="363600">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Self-ignition temperature: </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Explosion limit: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25844356"/>
                  </a:ext>
                </a:extLst>
              </a:tr>
              <a:tr h="3636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Vapor pressure: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Vapor density: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045710762"/>
                  </a:ext>
                </a:extLst>
              </a:tr>
              <a:tr h="3636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Density: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Solubility: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26230509"/>
                  </a:ext>
                </a:extLst>
              </a:tr>
              <a:tr h="363600">
                <a:tc>
                  <a:txBody>
                    <a:bodyPr/>
                    <a:lstStyle/>
                    <a:p>
                      <a:pPr>
                        <a:spcAft>
                          <a:spcPts val="0"/>
                        </a:spcAft>
                      </a:pPr>
                      <a:r>
                        <a:rPr lang="en-US" sz="1800" kern="100">
                          <a:effectLst/>
                          <a:latin typeface="Times New Roman" panose="02020603050405020304" pitchFamily="18" charset="0"/>
                          <a:cs typeface="Times New Roman" panose="02020603050405020304" pitchFamily="18" charset="0"/>
                        </a:rPr>
                        <a:t>Octanol/water partition coefficient (log Kow): </a:t>
                      </a:r>
                      <a:endParaRPr lang="zh-TW" sz="18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1800" kern="100" dirty="0">
                          <a:effectLst/>
                          <a:latin typeface="Times New Roman" panose="02020603050405020304" pitchFamily="18" charset="0"/>
                          <a:cs typeface="Times New Roman" panose="02020603050405020304" pitchFamily="18" charset="0"/>
                        </a:rPr>
                        <a:t>Evaporation rate: </a:t>
                      </a:r>
                      <a:endParaRPr lang="zh-TW" sz="18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55105178"/>
                  </a:ext>
                </a:extLst>
              </a:tr>
            </a:tbl>
          </a:graphicData>
        </a:graphic>
      </p:graphicFrame>
      <p:sp>
        <p:nvSpPr>
          <p:cNvPr id="6" name="Rectangle 13">
            <a:extLst>
              <a:ext uri="{FF2B5EF4-FFF2-40B4-BE49-F238E27FC236}">
                <a16:creationId xmlns:a16="http://schemas.microsoft.com/office/drawing/2014/main" id="{5D6C76A3-0B0B-4727-B1AE-62C5429CC167}"/>
              </a:ext>
            </a:extLst>
          </p:cNvPr>
          <p:cNvSpPr>
            <a:spLocks noChangeArrowheads="1"/>
          </p:cNvSpPr>
          <p:nvPr/>
        </p:nvSpPr>
        <p:spPr bwMode="auto">
          <a:xfrm>
            <a:off x="1340562" y="940250"/>
            <a:ext cx="4495141"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I. Physical and chemical properties</a:t>
            </a:r>
          </a:p>
        </p:txBody>
      </p:sp>
    </p:spTree>
    <p:extLst>
      <p:ext uri="{BB962C8B-B14F-4D97-AF65-F5344CB8AC3E}">
        <p14:creationId xmlns:p14="http://schemas.microsoft.com/office/powerpoint/2010/main" val="3400814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41</a:t>
            </a:fld>
            <a:endParaRPr lang="zh-TW" altLang="en-US" dirty="0"/>
          </a:p>
        </p:txBody>
      </p:sp>
      <p:graphicFrame>
        <p:nvGraphicFramePr>
          <p:cNvPr id="2" name="表格 1">
            <a:extLst>
              <a:ext uri="{FF2B5EF4-FFF2-40B4-BE49-F238E27FC236}">
                <a16:creationId xmlns:a16="http://schemas.microsoft.com/office/drawing/2014/main" id="{689AEACD-E75F-4A3A-A714-A5CB8E2DF167}"/>
              </a:ext>
            </a:extLst>
          </p:cNvPr>
          <p:cNvGraphicFramePr>
            <a:graphicFrameLocks noGrp="1"/>
          </p:cNvGraphicFramePr>
          <p:nvPr>
            <p:extLst>
              <p:ext uri="{D42A27DB-BD31-4B8C-83A1-F6EECF244321}">
                <p14:modId xmlns:p14="http://schemas.microsoft.com/office/powerpoint/2010/main" val="303353633"/>
              </p:ext>
            </p:extLst>
          </p:nvPr>
        </p:nvGraphicFramePr>
        <p:xfrm>
          <a:off x="971600" y="1988840"/>
          <a:ext cx="7200000" cy="36540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597491918"/>
                    </a:ext>
                  </a:extLst>
                </a:gridCol>
              </a:tblGrid>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Stability: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08715759"/>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Possible hazard reaction under special situation: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52913269"/>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Status which should be avoided: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0600006"/>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Substance which should avoided: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39536098"/>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Hazardous decomposition products: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10580026"/>
                  </a:ext>
                </a:extLst>
              </a:tr>
            </a:tbl>
          </a:graphicData>
        </a:graphic>
      </p:graphicFrame>
      <p:sp>
        <p:nvSpPr>
          <p:cNvPr id="6" name="Rectangle 13">
            <a:extLst>
              <a:ext uri="{FF2B5EF4-FFF2-40B4-BE49-F238E27FC236}">
                <a16:creationId xmlns:a16="http://schemas.microsoft.com/office/drawing/2014/main" id="{3BD32A96-057B-49A3-B342-2744CE287DD3}"/>
              </a:ext>
            </a:extLst>
          </p:cNvPr>
          <p:cNvSpPr>
            <a:spLocks noChangeArrowheads="1"/>
          </p:cNvSpPr>
          <p:nvPr/>
        </p:nvSpPr>
        <p:spPr bwMode="auto">
          <a:xfrm>
            <a:off x="1340562" y="940250"/>
            <a:ext cx="3332964"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J. Stability and reactivity </a:t>
            </a:r>
          </a:p>
        </p:txBody>
      </p:sp>
      <p:sp>
        <p:nvSpPr>
          <p:cNvPr id="7" name="Rectangle 1">
            <a:extLst>
              <a:ext uri="{FF2B5EF4-FFF2-40B4-BE49-F238E27FC236}">
                <a16:creationId xmlns:a16="http://schemas.microsoft.com/office/drawing/2014/main" id="{FE12F737-5482-49D1-A9AF-C99EA95754EB}"/>
              </a:ext>
            </a:extLst>
          </p:cNvPr>
          <p:cNvSpPr>
            <a:spLocks noChangeArrowheads="1"/>
          </p:cNvSpPr>
          <p:nvPr/>
        </p:nvSpPr>
        <p:spPr bwMode="auto">
          <a:xfrm>
            <a:off x="-1" y="5675693"/>
            <a:ext cx="9144001" cy="1200329"/>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Provide data on reaction feature of substance, as reference for laborers or occupational safety and health workers in storage, transport, handling, or disposal of chemicals</a:t>
            </a:r>
            <a:r>
              <a:rPr lang="en-US" altLang="zh-TW" sz="800" dirty="0"/>
              <a:t>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1563909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42</a:t>
            </a:fld>
            <a:endParaRPr lang="zh-TW" altLang="en-US" dirty="0"/>
          </a:p>
        </p:txBody>
      </p:sp>
      <p:graphicFrame>
        <p:nvGraphicFramePr>
          <p:cNvPr id="2" name="表格 1">
            <a:extLst>
              <a:ext uri="{FF2B5EF4-FFF2-40B4-BE49-F238E27FC236}">
                <a16:creationId xmlns:a16="http://schemas.microsoft.com/office/drawing/2014/main" id="{7075819E-EC67-4EC3-8D72-F63217FD782A}"/>
              </a:ext>
            </a:extLst>
          </p:cNvPr>
          <p:cNvGraphicFramePr>
            <a:graphicFrameLocks noGrp="1"/>
          </p:cNvGraphicFramePr>
          <p:nvPr>
            <p:extLst>
              <p:ext uri="{D42A27DB-BD31-4B8C-83A1-F6EECF244321}">
                <p14:modId xmlns:p14="http://schemas.microsoft.com/office/powerpoint/2010/main" val="3674769558"/>
              </p:ext>
            </p:extLst>
          </p:nvPr>
        </p:nvGraphicFramePr>
        <p:xfrm>
          <a:off x="972000" y="1988840"/>
          <a:ext cx="7200000" cy="219456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585098297"/>
                    </a:ext>
                  </a:extLst>
                </a:gridCol>
              </a:tblGrid>
              <a:tr h="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Exposure channel: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83615399"/>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Symptoms: </a:t>
                      </a:r>
                      <a:endParaRPr lang="zh-TW" sz="2400" kern="100" dirty="0">
                        <a:effectLst/>
                        <a:latin typeface="Times New Roman" panose="02020603050405020304" pitchFamily="18" charset="0"/>
                        <a:cs typeface="Times New Roman" panose="02020603050405020304" pitchFamily="18" charset="0"/>
                      </a:endParaRPr>
                    </a:p>
                    <a:p>
                      <a:pPr>
                        <a:spcAft>
                          <a:spcPts val="0"/>
                        </a:spcAft>
                      </a:pPr>
                      <a:r>
                        <a:rPr lang="en-US" sz="2400" kern="100" dirty="0">
                          <a:effectLst/>
                          <a:latin typeface="Times New Roman" panose="02020603050405020304" pitchFamily="18" charset="0"/>
                          <a:cs typeface="Times New Roman" panose="02020603050405020304" pitchFamily="18" charset="0"/>
                        </a:rPr>
                        <a:t>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743642631"/>
                  </a:ext>
                </a:extLst>
              </a:tr>
              <a:tr h="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Acute toxicity: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7477199"/>
                  </a:ext>
                </a:extLst>
              </a:tr>
              <a:tr h="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Chronic toxicity or long-term toxicity: </a:t>
                      </a:r>
                      <a:endParaRPr lang="zh-TW" sz="2400" kern="100" dirty="0">
                        <a:effectLst/>
                        <a:latin typeface="Times New Roman" panose="02020603050405020304" pitchFamily="18" charset="0"/>
                        <a:cs typeface="Times New Roman" panose="02020603050405020304" pitchFamily="18" charset="0"/>
                      </a:endParaRPr>
                    </a:p>
                    <a:p>
                      <a:pPr>
                        <a:spcAft>
                          <a:spcPts val="0"/>
                        </a:spcAft>
                      </a:pPr>
                      <a:r>
                        <a:rPr lang="en-US" sz="2400" kern="100" dirty="0">
                          <a:effectLst/>
                          <a:latin typeface="Times New Roman" panose="02020603050405020304" pitchFamily="18" charset="0"/>
                          <a:cs typeface="Times New Roman" panose="02020603050405020304" pitchFamily="18" charset="0"/>
                        </a:rPr>
                        <a:t>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17976120"/>
                  </a:ext>
                </a:extLst>
              </a:tr>
            </a:tbl>
          </a:graphicData>
        </a:graphic>
      </p:graphicFrame>
      <p:sp>
        <p:nvSpPr>
          <p:cNvPr id="6" name="Rectangle 13">
            <a:extLst>
              <a:ext uri="{FF2B5EF4-FFF2-40B4-BE49-F238E27FC236}">
                <a16:creationId xmlns:a16="http://schemas.microsoft.com/office/drawing/2014/main" id="{CE1F789B-C70D-4DAA-B154-FB3C1A81EFB0}"/>
              </a:ext>
            </a:extLst>
          </p:cNvPr>
          <p:cNvSpPr>
            <a:spLocks noChangeArrowheads="1"/>
          </p:cNvSpPr>
          <p:nvPr/>
        </p:nvSpPr>
        <p:spPr bwMode="auto">
          <a:xfrm>
            <a:off x="1340562" y="940250"/>
            <a:ext cx="2239909"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K. Toxicity data </a:t>
            </a:r>
          </a:p>
        </p:txBody>
      </p:sp>
      <p:sp>
        <p:nvSpPr>
          <p:cNvPr id="7" name="Rectangle 1">
            <a:extLst>
              <a:ext uri="{FF2B5EF4-FFF2-40B4-BE49-F238E27FC236}">
                <a16:creationId xmlns:a16="http://schemas.microsoft.com/office/drawing/2014/main" id="{74325502-0928-42DC-8567-278661EBEB07}"/>
              </a:ext>
            </a:extLst>
          </p:cNvPr>
          <p:cNvSpPr>
            <a:spLocks noChangeArrowheads="1"/>
          </p:cNvSpPr>
          <p:nvPr/>
        </p:nvSpPr>
        <p:spPr bwMode="auto">
          <a:xfrm>
            <a:off x="683568" y="4653136"/>
            <a:ext cx="777686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Provide information on toxicity of chemicals and possible hazard for health, thereby achieving the functions of warning and precaution.</a:t>
            </a:r>
            <a:r>
              <a:rPr lang="en-US" altLang="zh-TW" sz="800" dirty="0"/>
              <a:t>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9748869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580529" y="1268760"/>
            <a:ext cx="7982942" cy="4893647"/>
          </a:xfrm>
          <a:prstGeom prst="rect">
            <a:avLst/>
          </a:prstGeom>
          <a:noFill/>
          <a:ln w="9525">
            <a:noFill/>
            <a:miter lim="800000"/>
            <a:headEnd/>
            <a:tailEnd/>
          </a:ln>
        </p:spPr>
        <p:txBody>
          <a:bodyPr wrap="square">
            <a:spAutoFit/>
          </a:bodyPr>
          <a:lstStyle/>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LD</a:t>
            </a:r>
            <a:r>
              <a:rPr lang="en-US" altLang="zh-TW" sz="2400" baseline="-25000" dirty="0">
                <a:latin typeface="Times New Roman" panose="02020603050405020304" pitchFamily="18" charset="0"/>
                <a:cs typeface="Times New Roman" panose="02020603050405020304" pitchFamily="18" charset="0"/>
              </a:rPr>
              <a:t>50</a:t>
            </a:r>
            <a:r>
              <a:rPr lang="en-US" altLang="zh-TW" sz="2400" dirty="0">
                <a:latin typeface="Times New Roman" panose="02020603050405020304" pitchFamily="18" charset="0"/>
                <a:cs typeface="Times New Roman" panose="02020603050405020304" pitchFamily="18" charset="0"/>
              </a:rPr>
              <a:t>(50</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 Lethal Dose)</a:t>
            </a:r>
            <a:endParaRPr lang="zh-TW" altLang="zh-TW" sz="2400" dirty="0">
              <a:latin typeface="Times New Roman" panose="02020603050405020304" pitchFamily="18" charset="0"/>
              <a:cs typeface="Times New Roman" panose="02020603050405020304" pitchFamily="18" charset="0"/>
            </a:endParaRPr>
          </a:p>
          <a:p>
            <a:pPr lvl="1"/>
            <a:r>
              <a:rPr lang="en-US" altLang="zh-TW" sz="2400" dirty="0">
                <a:latin typeface="Times New Roman" panose="02020603050405020304" pitchFamily="18" charset="0"/>
                <a:cs typeface="Times New Roman" panose="02020603050405020304" pitchFamily="18" charset="0"/>
              </a:rPr>
              <a:t>50% lethal dose refers to 50% mortality rate for experimental animals within 14 days  after receiving specific dosage (mg/kg) either via feeding or spreading on skin, the lower the value of the indicator the higher the toxicity.  </a:t>
            </a:r>
            <a:endParaRPr lang="zh-TW"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 </a:t>
            </a:r>
            <a:endParaRPr lang="zh-TW" altLang="zh-TW"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LC</a:t>
            </a:r>
            <a:r>
              <a:rPr lang="en-US" altLang="zh-TW" sz="2400" baseline="-25000" dirty="0">
                <a:latin typeface="Times New Roman" panose="02020603050405020304" pitchFamily="18" charset="0"/>
                <a:cs typeface="Times New Roman" panose="02020603050405020304" pitchFamily="18" charset="0"/>
              </a:rPr>
              <a:t>50</a:t>
            </a:r>
            <a:r>
              <a:rPr lang="en-US" altLang="zh-TW" sz="2400" dirty="0">
                <a:latin typeface="Times New Roman" panose="02020603050405020304" pitchFamily="18" charset="0"/>
                <a:cs typeface="Times New Roman" panose="02020603050405020304" pitchFamily="18" charset="0"/>
              </a:rPr>
              <a:t>(50</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 Lethal Concentration)</a:t>
            </a:r>
          </a:p>
          <a:p>
            <a:pPr lvl="1"/>
            <a:r>
              <a:rPr lang="en-US" altLang="zh-TW" sz="2400" dirty="0">
                <a:latin typeface="Times New Roman" panose="02020603050405020304" pitchFamily="18" charset="0"/>
                <a:cs typeface="Times New Roman" panose="02020603050405020304" pitchFamily="18" charset="0"/>
              </a:rPr>
              <a:t>50</a:t>
            </a:r>
            <a:r>
              <a:rPr lang="zh-TW" altLang="zh-TW"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 lethal concentration refers to 50% mortality rate for experimental animals within 14 days with a specific time (mostly 1-4 hours) after inhaling gaseous or vaporized chemical at specific density (ppm), the lower the value of the indicator the higher the toxicity.</a:t>
            </a:r>
            <a:endParaRPr lang="zh-TW" altLang="en-US" sz="2400"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43</a:t>
            </a:fld>
            <a:endParaRPr lang="zh-TW" altLang="en-US" dirty="0"/>
          </a:p>
        </p:txBody>
      </p:sp>
      <p:sp>
        <p:nvSpPr>
          <p:cNvPr id="4" name="Text Box 219">
            <a:extLst>
              <a:ext uri="{FF2B5EF4-FFF2-40B4-BE49-F238E27FC236}">
                <a16:creationId xmlns:a16="http://schemas.microsoft.com/office/drawing/2014/main" id="{4696B491-64C9-496C-9D94-94C196FDC73A}"/>
              </a:ext>
            </a:extLst>
          </p:cNvPr>
          <p:cNvSpPr txBox="1">
            <a:spLocks noChangeArrowheads="1"/>
          </p:cNvSpPr>
          <p:nvPr/>
        </p:nvSpPr>
        <p:spPr bwMode="auto">
          <a:xfrm>
            <a:off x="5528" y="476672"/>
            <a:ext cx="9144000" cy="584775"/>
          </a:xfrm>
          <a:prstGeom prst="rect">
            <a:avLst/>
          </a:prstGeom>
          <a:noFill/>
          <a:ln w="9525">
            <a:noFill/>
            <a:miter lim="800000"/>
            <a:headEnd/>
            <a:tailEnd/>
          </a:ln>
        </p:spPr>
        <p:txBody>
          <a:bodyPr wrap="square">
            <a:spAutoFit/>
          </a:bodyPr>
          <a:lstStyle/>
          <a:p>
            <a:pPr algn="ctr"/>
            <a:r>
              <a:rPr lang="en-US" altLang="zh-TW" sz="3200" b="1" dirty="0">
                <a:latin typeface="Times New Roman" panose="02020603050405020304" pitchFamily="18" charset="0"/>
                <a:ea typeface="標楷體" panose="03000509000000000000" pitchFamily="65" charset="-120"/>
                <a:cs typeface="Times New Roman" panose="02020603050405020304" pitchFamily="18" charset="0"/>
              </a:rPr>
              <a:t>Toxicity indicator of chemicals</a:t>
            </a:r>
          </a:p>
        </p:txBody>
      </p:sp>
    </p:spTree>
    <p:extLst>
      <p:ext uri="{BB962C8B-B14F-4D97-AF65-F5344CB8AC3E}">
        <p14:creationId xmlns:p14="http://schemas.microsoft.com/office/powerpoint/2010/main" val="4177270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a:xfrm>
            <a:off x="6742750" y="6314012"/>
            <a:ext cx="2133600" cy="365125"/>
          </a:xfrm>
        </p:spPr>
        <p:txBody>
          <a:bodyPr/>
          <a:lstStyle/>
          <a:p>
            <a:fld id="{A36E6B7E-3405-4ABC-8F0A-11CAAA034E4E}" type="slidenum">
              <a:rPr lang="zh-TW" altLang="en-US" smtClean="0"/>
              <a:pPr/>
              <a:t>44</a:t>
            </a:fld>
            <a:endParaRPr lang="zh-TW" altLang="en-US" dirty="0"/>
          </a:p>
        </p:txBody>
      </p:sp>
      <p:graphicFrame>
        <p:nvGraphicFramePr>
          <p:cNvPr id="2" name="表格 1">
            <a:extLst>
              <a:ext uri="{FF2B5EF4-FFF2-40B4-BE49-F238E27FC236}">
                <a16:creationId xmlns:a16="http://schemas.microsoft.com/office/drawing/2014/main" id="{471BC9AB-EF63-4CB3-93BA-D1DEA8E9E365}"/>
              </a:ext>
            </a:extLst>
          </p:cNvPr>
          <p:cNvGraphicFramePr>
            <a:graphicFrameLocks noGrp="1"/>
          </p:cNvGraphicFramePr>
          <p:nvPr>
            <p:extLst>
              <p:ext uri="{D42A27DB-BD31-4B8C-83A1-F6EECF244321}">
                <p14:modId xmlns:p14="http://schemas.microsoft.com/office/powerpoint/2010/main" val="1762504900"/>
              </p:ext>
            </p:extLst>
          </p:nvPr>
        </p:nvGraphicFramePr>
        <p:xfrm>
          <a:off x="972000" y="1971245"/>
          <a:ext cx="7200000" cy="36540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1316251616"/>
                    </a:ext>
                  </a:extLst>
                </a:gridCol>
              </a:tblGrid>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Ecological toxicity: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042221131"/>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Durability and degradability: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747800065"/>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Bioaccumulation: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30731491"/>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Fluidity in soil: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587046857"/>
                  </a:ext>
                </a:extLst>
              </a:tr>
              <a:tr h="7308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Other adverse effect: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06285690"/>
                  </a:ext>
                </a:extLst>
              </a:tr>
            </a:tbl>
          </a:graphicData>
        </a:graphic>
      </p:graphicFrame>
      <p:sp>
        <p:nvSpPr>
          <p:cNvPr id="6" name="Rectangle 13">
            <a:extLst>
              <a:ext uri="{FF2B5EF4-FFF2-40B4-BE49-F238E27FC236}">
                <a16:creationId xmlns:a16="http://schemas.microsoft.com/office/drawing/2014/main" id="{77551ADD-8883-4073-98E0-C05BFD899B96}"/>
              </a:ext>
            </a:extLst>
          </p:cNvPr>
          <p:cNvSpPr>
            <a:spLocks noChangeArrowheads="1"/>
          </p:cNvSpPr>
          <p:nvPr/>
        </p:nvSpPr>
        <p:spPr bwMode="auto">
          <a:xfrm>
            <a:off x="1340562" y="940250"/>
            <a:ext cx="2427268"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L. Ecological data</a:t>
            </a:r>
          </a:p>
        </p:txBody>
      </p:sp>
      <p:sp>
        <p:nvSpPr>
          <p:cNvPr id="7" name="Rectangle 1">
            <a:extLst>
              <a:ext uri="{FF2B5EF4-FFF2-40B4-BE49-F238E27FC236}">
                <a16:creationId xmlns:a16="http://schemas.microsoft.com/office/drawing/2014/main" id="{5A26AE2B-6137-4CC2-81B0-4E1BB775C707}"/>
              </a:ext>
            </a:extLst>
          </p:cNvPr>
          <p:cNvSpPr>
            <a:spLocks noChangeArrowheads="1"/>
          </p:cNvSpPr>
          <p:nvPr/>
        </p:nvSpPr>
        <p:spPr bwMode="auto">
          <a:xfrm>
            <a:off x="0" y="5657671"/>
            <a:ext cx="9144000" cy="1200329"/>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Provide data on polluting effect caused by leakage of substance into environment, as reference for environment-protection and waste-disposal workers in handing the situation.</a:t>
            </a:r>
            <a:r>
              <a:rPr lang="en-US" altLang="zh-TW" sz="800" dirty="0"/>
              <a:t>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25172438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898" name="Group 10"/>
          <p:cNvGraphicFramePr>
            <a:graphicFrameLocks noGrp="1"/>
          </p:cNvGraphicFramePr>
          <p:nvPr>
            <p:extLst>
              <p:ext uri="{D42A27DB-BD31-4B8C-83A1-F6EECF244321}">
                <p14:modId xmlns:p14="http://schemas.microsoft.com/office/powerpoint/2010/main" val="277292907"/>
              </p:ext>
            </p:extLst>
          </p:nvPr>
        </p:nvGraphicFramePr>
        <p:xfrm>
          <a:off x="972000" y="1988840"/>
          <a:ext cx="7200000" cy="2192400"/>
        </p:xfrm>
        <a:graphic>
          <a:graphicData uri="http://schemas.openxmlformats.org/drawingml/2006/table">
            <a:tbl>
              <a:tblPr/>
              <a:tblGrid>
                <a:gridCol w="7200000">
                  <a:extLst>
                    <a:ext uri="{9D8B030D-6E8A-4147-A177-3AD203B41FA5}">
                      <a16:colId xmlns:a16="http://schemas.microsoft.com/office/drawing/2014/main" val="20000"/>
                    </a:ext>
                  </a:extLst>
                </a:gridCol>
              </a:tblGrid>
              <a:tr h="21924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zh-TW" sz="2400" kern="1200" dirty="0">
                          <a:solidFill>
                            <a:schemeClr val="tx1"/>
                          </a:solidFill>
                          <a:effectLst/>
                          <a:latin typeface="Times New Roman" panose="02020603050405020304" pitchFamily="18" charset="0"/>
                          <a:ea typeface="+mn-ea"/>
                          <a:cs typeface="Times New Roman" panose="02020603050405020304" pitchFamily="18" charset="0"/>
                        </a:rPr>
                        <a:t>Waste disposal method</a:t>
                      </a:r>
                      <a:r>
                        <a:rPr kumimoji="1" lang="zh-TW" altLang="en-US" sz="2400" b="0" i="0" u="none" strike="noStrike" cap="none" normalizeH="0" baseline="0" dirty="0">
                          <a:ln>
                            <a:noFill/>
                          </a:ln>
                          <a:solidFill>
                            <a:schemeClr val="tx1"/>
                          </a:solidFill>
                          <a:effectLst/>
                          <a:latin typeface="Times New Roman" panose="02020603050405020304" pitchFamily="18" charset="0"/>
                          <a:ea typeface="標楷體" pitchFamily="65" charset="-120"/>
                          <a:cs typeface="Times New Roman" panose="02020603050405020304"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投影片編號版面配置區 2"/>
          <p:cNvSpPr>
            <a:spLocks noGrp="1"/>
          </p:cNvSpPr>
          <p:nvPr>
            <p:ph type="sldNum" sz="quarter" idx="12"/>
          </p:nvPr>
        </p:nvSpPr>
        <p:spPr>
          <a:xfrm>
            <a:off x="6742750" y="6314745"/>
            <a:ext cx="2133600" cy="365125"/>
          </a:xfrm>
        </p:spPr>
        <p:txBody>
          <a:bodyPr/>
          <a:lstStyle/>
          <a:p>
            <a:fld id="{A36E6B7E-3405-4ABC-8F0A-11CAAA034E4E}" type="slidenum">
              <a:rPr lang="zh-TW" altLang="en-US" smtClean="0"/>
              <a:pPr/>
              <a:t>45</a:t>
            </a:fld>
            <a:endParaRPr lang="zh-TW" altLang="en-US" dirty="0"/>
          </a:p>
        </p:txBody>
      </p:sp>
      <p:sp>
        <p:nvSpPr>
          <p:cNvPr id="6" name="Rectangle 13">
            <a:extLst>
              <a:ext uri="{FF2B5EF4-FFF2-40B4-BE49-F238E27FC236}">
                <a16:creationId xmlns:a16="http://schemas.microsoft.com/office/drawing/2014/main" id="{8816B2A8-9481-4E8B-A3B7-24FE0E623E17}"/>
              </a:ext>
            </a:extLst>
          </p:cNvPr>
          <p:cNvSpPr>
            <a:spLocks noChangeArrowheads="1"/>
          </p:cNvSpPr>
          <p:nvPr/>
        </p:nvSpPr>
        <p:spPr bwMode="auto">
          <a:xfrm>
            <a:off x="1340562" y="940250"/>
            <a:ext cx="3511154"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M. Waste disposal method </a:t>
            </a:r>
          </a:p>
        </p:txBody>
      </p:sp>
      <p:sp>
        <p:nvSpPr>
          <p:cNvPr id="7" name="Rectangle 1">
            <a:extLst>
              <a:ext uri="{FF2B5EF4-FFF2-40B4-BE49-F238E27FC236}">
                <a16:creationId xmlns:a16="http://schemas.microsoft.com/office/drawing/2014/main" id="{B884F157-EB7D-4659-8C2B-9C812ED7CF42}"/>
              </a:ext>
            </a:extLst>
          </p:cNvPr>
          <p:cNvSpPr>
            <a:spLocks noChangeArrowheads="1"/>
          </p:cNvSpPr>
          <p:nvPr/>
        </p:nvSpPr>
        <p:spPr bwMode="auto">
          <a:xfrm>
            <a:off x="0" y="4970247"/>
            <a:ext cx="9144000" cy="947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20000"/>
              </a:lnSpc>
            </a:pPr>
            <a:r>
              <a:rPr lang="en-US" altLang="zh-TW" sz="2400" dirty="0">
                <a:latin typeface="Times New Roman" panose="02020603050405020304" pitchFamily="18" charset="0"/>
                <a:cs typeface="Times New Roman" panose="02020603050405020304" pitchFamily="18" charset="0"/>
              </a:rPr>
              <a:t>Purpose: Offer proper waste disposal method for first-aid responders or environmental-protection workers</a:t>
            </a:r>
            <a:endParaRPr lang="zh-TW" altLang="en-US" sz="3200" dirty="0">
              <a:latin typeface="Times New Roman" panose="02020603050405020304" pitchFamily="18" charset="0"/>
              <a:ea typeface="標楷體" pitchFamily="65" charset="-120"/>
              <a:cs typeface="Times New Roman" panose="02020603050405020304" pitchFamily="18" charset="0"/>
            </a:endParaRPr>
          </a:p>
        </p:txBody>
      </p:sp>
    </p:spTree>
    <p:extLst>
      <p:ext uri="{BB962C8B-B14F-4D97-AF65-F5344CB8AC3E}">
        <p14:creationId xmlns:p14="http://schemas.microsoft.com/office/powerpoint/2010/main" val="1564670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3">
            <a:extLst>
              <a:ext uri="{FF2B5EF4-FFF2-40B4-BE49-F238E27FC236}">
                <a16:creationId xmlns:a16="http://schemas.microsoft.com/office/drawing/2014/main" id="{1CA1FBB1-4B73-4FDF-93EB-8209857EAF7F}"/>
              </a:ext>
            </a:extLst>
          </p:cNvPr>
          <p:cNvSpPr>
            <a:spLocks noChangeArrowheads="1"/>
          </p:cNvSpPr>
          <p:nvPr/>
        </p:nvSpPr>
        <p:spPr bwMode="auto">
          <a:xfrm>
            <a:off x="1340562" y="940250"/>
            <a:ext cx="2406043"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N. Transport data </a:t>
            </a:r>
          </a:p>
        </p:txBody>
      </p:sp>
      <p:sp>
        <p:nvSpPr>
          <p:cNvPr id="3" name="投影片編號版面配置區 2"/>
          <p:cNvSpPr>
            <a:spLocks noGrp="1"/>
          </p:cNvSpPr>
          <p:nvPr>
            <p:ph type="sldNum" sz="quarter" idx="12"/>
          </p:nvPr>
        </p:nvSpPr>
        <p:spPr/>
        <p:txBody>
          <a:bodyPr/>
          <a:lstStyle/>
          <a:p>
            <a:fld id="{A36E6B7E-3405-4ABC-8F0A-11CAAA034E4E}" type="slidenum">
              <a:rPr lang="zh-TW" altLang="en-US" smtClean="0"/>
              <a:pPr/>
              <a:t>46</a:t>
            </a:fld>
            <a:endParaRPr lang="zh-TW" altLang="en-US" dirty="0"/>
          </a:p>
        </p:txBody>
      </p:sp>
      <p:graphicFrame>
        <p:nvGraphicFramePr>
          <p:cNvPr id="2" name="表格 1">
            <a:extLst>
              <a:ext uri="{FF2B5EF4-FFF2-40B4-BE49-F238E27FC236}">
                <a16:creationId xmlns:a16="http://schemas.microsoft.com/office/drawing/2014/main" id="{FAF9F5FB-AA9E-4DDC-B82F-027D8C0E696B}"/>
              </a:ext>
            </a:extLst>
          </p:cNvPr>
          <p:cNvGraphicFramePr>
            <a:graphicFrameLocks noGrp="1"/>
          </p:cNvGraphicFramePr>
          <p:nvPr>
            <p:extLst>
              <p:ext uri="{D42A27DB-BD31-4B8C-83A1-F6EECF244321}">
                <p14:modId xmlns:p14="http://schemas.microsoft.com/office/powerpoint/2010/main" val="2546481095"/>
              </p:ext>
            </p:extLst>
          </p:nvPr>
        </p:nvGraphicFramePr>
        <p:xfrm>
          <a:off x="959765" y="1973574"/>
          <a:ext cx="7200000" cy="3240000"/>
        </p:xfrm>
        <a:graphic>
          <a:graphicData uri="http://schemas.openxmlformats.org/drawingml/2006/table">
            <a:tbl>
              <a:tblPr firstRow="1" firstCol="1" bandRow="1">
                <a:tableStyleId>{5940675A-B579-460E-94D1-54222C63F5DA}</a:tableStyleId>
              </a:tblPr>
              <a:tblGrid>
                <a:gridCol w="7200000">
                  <a:extLst>
                    <a:ext uri="{9D8B030D-6E8A-4147-A177-3AD203B41FA5}">
                      <a16:colId xmlns:a16="http://schemas.microsoft.com/office/drawing/2014/main" val="3354186123"/>
                    </a:ext>
                  </a:extLst>
                </a:gridCol>
              </a:tblGrid>
              <a:tr h="5400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UN code No.:</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83861801"/>
                  </a:ext>
                </a:extLst>
              </a:tr>
              <a:tr h="5400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UN transport name:</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25626307"/>
                  </a:ext>
                </a:extLst>
              </a:tr>
              <a:tr h="5400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Classification of transport hazard</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20914977"/>
                  </a:ext>
                </a:extLst>
              </a:tr>
              <a:tr h="5400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Kind of packaging: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132462054"/>
                  </a:ext>
                </a:extLst>
              </a:tr>
              <a:tr h="5400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Oceanic pollutant (yes/no):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729066874"/>
                  </a:ext>
                </a:extLst>
              </a:tr>
              <a:tr h="540000">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Special transport method and notices: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51025927"/>
                  </a:ext>
                </a:extLst>
              </a:tr>
            </a:tbl>
          </a:graphicData>
        </a:graphic>
      </p:graphicFrame>
      <p:sp>
        <p:nvSpPr>
          <p:cNvPr id="7" name="Rectangle 1">
            <a:extLst>
              <a:ext uri="{FF2B5EF4-FFF2-40B4-BE49-F238E27FC236}">
                <a16:creationId xmlns:a16="http://schemas.microsoft.com/office/drawing/2014/main" id="{7529E29F-014C-4350-840D-41CC680A0DD6}"/>
              </a:ext>
            </a:extLst>
          </p:cNvPr>
          <p:cNvSpPr>
            <a:spLocks noChangeArrowheads="1"/>
          </p:cNvSpPr>
          <p:nvPr/>
        </p:nvSpPr>
        <p:spPr bwMode="auto">
          <a:xfrm>
            <a:off x="0" y="5606404"/>
            <a:ext cx="9143999" cy="830997"/>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Offer noteworthy related regulations on the transport of hazardous substances. </a:t>
            </a:r>
            <a:endParaRPr lang="en-US" altLang="zh-TW" sz="3600" dirty="0">
              <a:latin typeface="Arial" panose="020B0604020202020204" pitchFamily="34" charset="0"/>
            </a:endParaRPr>
          </a:p>
        </p:txBody>
      </p:sp>
    </p:spTree>
    <p:extLst>
      <p:ext uri="{BB962C8B-B14F-4D97-AF65-F5344CB8AC3E}">
        <p14:creationId xmlns:p14="http://schemas.microsoft.com/office/powerpoint/2010/main" val="4284970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047" name="Group 39"/>
          <p:cNvGraphicFramePr>
            <a:graphicFrameLocks noGrp="1"/>
          </p:cNvGraphicFramePr>
          <p:nvPr>
            <p:extLst>
              <p:ext uri="{D42A27DB-BD31-4B8C-83A1-F6EECF244321}">
                <p14:modId xmlns:p14="http://schemas.microsoft.com/office/powerpoint/2010/main" val="1034116184"/>
              </p:ext>
            </p:extLst>
          </p:nvPr>
        </p:nvGraphicFramePr>
        <p:xfrm>
          <a:off x="980755" y="1772816"/>
          <a:ext cx="7200000" cy="2192400"/>
        </p:xfrm>
        <a:graphic>
          <a:graphicData uri="http://schemas.openxmlformats.org/drawingml/2006/table">
            <a:tbl>
              <a:tblPr/>
              <a:tblGrid>
                <a:gridCol w="7200000">
                  <a:extLst>
                    <a:ext uri="{9D8B030D-6E8A-4147-A177-3AD203B41FA5}">
                      <a16:colId xmlns:a16="http://schemas.microsoft.com/office/drawing/2014/main" val="20000"/>
                    </a:ext>
                  </a:extLst>
                </a:gridCol>
              </a:tblGrid>
              <a:tr h="2192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TW" sz="2400" kern="1200" dirty="0">
                          <a:solidFill>
                            <a:schemeClr val="tx1"/>
                          </a:solidFill>
                          <a:effectLst/>
                          <a:latin typeface="Times New Roman" panose="02020603050405020304" pitchFamily="18" charset="0"/>
                          <a:ea typeface="+mn-ea"/>
                          <a:cs typeface="Times New Roman" panose="02020603050405020304" pitchFamily="18" charset="0"/>
                        </a:rPr>
                        <a:t>Applicable laws/regulations</a:t>
                      </a:r>
                      <a:r>
                        <a:rPr kumimoji="1" lang="zh-TW" altLang="en-US" sz="2400" b="0" i="0" u="none" strike="noStrike" cap="none" normalizeH="0" baseline="0" dirty="0">
                          <a:ln>
                            <a:noFill/>
                          </a:ln>
                          <a:solidFill>
                            <a:schemeClr val="tx1"/>
                          </a:solidFill>
                          <a:effectLst/>
                          <a:latin typeface="Times New Roman" panose="02020603050405020304" pitchFamily="18" charset="0"/>
                          <a:ea typeface="標楷體" pitchFamily="65" charset="-120"/>
                          <a:cs typeface="Times New Roman" panose="02020603050405020304"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 name="投影片編號版面配置區 2"/>
          <p:cNvSpPr>
            <a:spLocks noGrp="1"/>
          </p:cNvSpPr>
          <p:nvPr>
            <p:ph type="sldNum" sz="quarter" idx="12"/>
          </p:nvPr>
        </p:nvSpPr>
        <p:spPr/>
        <p:txBody>
          <a:bodyPr/>
          <a:lstStyle/>
          <a:p>
            <a:fld id="{A36E6B7E-3405-4ABC-8F0A-11CAAA034E4E}" type="slidenum">
              <a:rPr lang="zh-TW" altLang="en-US" smtClean="0"/>
              <a:pPr/>
              <a:t>47</a:t>
            </a:fld>
            <a:endParaRPr lang="zh-TW" altLang="en-US" dirty="0"/>
          </a:p>
        </p:txBody>
      </p:sp>
      <p:sp>
        <p:nvSpPr>
          <p:cNvPr id="6" name="Rectangle 13">
            <a:extLst>
              <a:ext uri="{FF2B5EF4-FFF2-40B4-BE49-F238E27FC236}">
                <a16:creationId xmlns:a16="http://schemas.microsoft.com/office/drawing/2014/main" id="{430C9EF3-A2B1-4103-A553-A4C431B2E893}"/>
              </a:ext>
            </a:extLst>
          </p:cNvPr>
          <p:cNvSpPr>
            <a:spLocks noChangeArrowheads="1"/>
          </p:cNvSpPr>
          <p:nvPr/>
        </p:nvSpPr>
        <p:spPr bwMode="auto">
          <a:xfrm>
            <a:off x="1340562" y="940250"/>
            <a:ext cx="1925527"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O. Legal data </a:t>
            </a:r>
          </a:p>
        </p:txBody>
      </p:sp>
      <p:sp>
        <p:nvSpPr>
          <p:cNvPr id="7" name="Rectangle 1">
            <a:extLst>
              <a:ext uri="{FF2B5EF4-FFF2-40B4-BE49-F238E27FC236}">
                <a16:creationId xmlns:a16="http://schemas.microsoft.com/office/drawing/2014/main" id="{09B16AB4-1A6A-44B8-819E-6BD6270272E0}"/>
              </a:ext>
            </a:extLst>
          </p:cNvPr>
          <p:cNvSpPr>
            <a:spLocks noChangeArrowheads="1"/>
          </p:cNvSpPr>
          <p:nvPr/>
        </p:nvSpPr>
        <p:spPr bwMode="auto">
          <a:xfrm>
            <a:off x="8755" y="4725144"/>
            <a:ext cx="9144000" cy="947503"/>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algn="ctr">
              <a:lnSpc>
                <a:spcPct val="120000"/>
              </a:lnSpc>
            </a:pPr>
            <a:r>
              <a:rPr lang="en-US" altLang="zh-TW" sz="2400" dirty="0">
                <a:latin typeface="Times New Roman" panose="02020603050405020304" pitchFamily="18" charset="0"/>
                <a:cs typeface="Times New Roman" panose="02020603050405020304" pitchFamily="18" charset="0"/>
              </a:rPr>
              <a:t>Purpose: List laws/regulations related to the substance, to facilitate inquiry by users.</a:t>
            </a:r>
            <a:endParaRPr lang="zh-TW" altLang="en-US" sz="3200" dirty="0">
              <a:latin typeface="Times New Roman" panose="02020603050405020304" pitchFamily="18" charset="0"/>
              <a:ea typeface="標楷體" pitchFamily="65" charset="-120"/>
              <a:cs typeface="Times New Roman" panose="02020603050405020304" pitchFamily="18" charset="0"/>
            </a:endParaRPr>
          </a:p>
        </p:txBody>
      </p:sp>
    </p:spTree>
    <p:extLst>
      <p:ext uri="{BB962C8B-B14F-4D97-AF65-F5344CB8AC3E}">
        <p14:creationId xmlns:p14="http://schemas.microsoft.com/office/powerpoint/2010/main" val="17431806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A36E6B7E-3405-4ABC-8F0A-11CAAA034E4E}" type="slidenum">
              <a:rPr lang="zh-TW" altLang="en-US" smtClean="0"/>
              <a:pPr/>
              <a:t>48</a:t>
            </a:fld>
            <a:endParaRPr lang="zh-TW" altLang="en-US" dirty="0"/>
          </a:p>
        </p:txBody>
      </p:sp>
      <p:graphicFrame>
        <p:nvGraphicFramePr>
          <p:cNvPr id="2" name="表格 1">
            <a:extLst>
              <a:ext uri="{FF2B5EF4-FFF2-40B4-BE49-F238E27FC236}">
                <a16:creationId xmlns:a16="http://schemas.microsoft.com/office/drawing/2014/main" id="{69D4EBAB-0270-4616-91C6-BFC483BFD7E8}"/>
              </a:ext>
            </a:extLst>
          </p:cNvPr>
          <p:cNvGraphicFramePr>
            <a:graphicFrameLocks noGrp="1"/>
          </p:cNvGraphicFramePr>
          <p:nvPr>
            <p:extLst>
              <p:ext uri="{D42A27DB-BD31-4B8C-83A1-F6EECF244321}">
                <p14:modId xmlns:p14="http://schemas.microsoft.com/office/powerpoint/2010/main" val="2247801434"/>
              </p:ext>
            </p:extLst>
          </p:nvPr>
        </p:nvGraphicFramePr>
        <p:xfrm>
          <a:off x="972000" y="1988840"/>
          <a:ext cx="7200000" cy="3654720"/>
        </p:xfrm>
        <a:graphic>
          <a:graphicData uri="http://schemas.openxmlformats.org/drawingml/2006/table">
            <a:tbl>
              <a:tblPr firstRow="1" firstCol="1" bandRow="1">
                <a:tableStyleId>{5940675A-B579-460E-94D1-54222C63F5DA}</a:tableStyleId>
              </a:tblPr>
              <a:tblGrid>
                <a:gridCol w="1800000">
                  <a:extLst>
                    <a:ext uri="{9D8B030D-6E8A-4147-A177-3AD203B41FA5}">
                      <a16:colId xmlns:a16="http://schemas.microsoft.com/office/drawing/2014/main" val="2938124379"/>
                    </a:ext>
                  </a:extLst>
                </a:gridCol>
                <a:gridCol w="1800000">
                  <a:extLst>
                    <a:ext uri="{9D8B030D-6E8A-4147-A177-3AD203B41FA5}">
                      <a16:colId xmlns:a16="http://schemas.microsoft.com/office/drawing/2014/main" val="2504551049"/>
                    </a:ext>
                  </a:extLst>
                </a:gridCol>
                <a:gridCol w="3600000">
                  <a:extLst>
                    <a:ext uri="{9D8B030D-6E8A-4147-A177-3AD203B41FA5}">
                      <a16:colId xmlns:a16="http://schemas.microsoft.com/office/drawing/2014/main" val="2473842897"/>
                    </a:ext>
                  </a:extLst>
                </a:gridCol>
              </a:tblGrid>
              <a:tr h="730800">
                <a:tc gridSpan="2">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References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393140759"/>
                  </a:ext>
                </a:extLst>
              </a:tr>
              <a:tr h="730800">
                <a:tc gridSpan="2">
                  <a:txBody>
                    <a:bodyPr/>
                    <a:lstStyle/>
                    <a:p>
                      <a:pPr>
                        <a:spcAft>
                          <a:spcPts val="0"/>
                        </a:spcAft>
                      </a:pPr>
                      <a:r>
                        <a:rPr lang="en-US" sz="2400" kern="100">
                          <a:effectLst/>
                          <a:latin typeface="Times New Roman" panose="02020603050405020304" pitchFamily="18" charset="0"/>
                          <a:cs typeface="Times New Roman" panose="02020603050405020304" pitchFamily="18" charset="0"/>
                        </a:rPr>
                        <a:t>Production unit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Name: </a:t>
                      </a:r>
                      <a:endParaRPr lang="zh-TW" sz="2400" kern="100">
                        <a:effectLst/>
                        <a:latin typeface="Times New Roman" panose="02020603050405020304" pitchFamily="18" charset="0"/>
                        <a:cs typeface="Times New Roman" panose="02020603050405020304" pitchFamily="18" charset="0"/>
                      </a:endParaRPr>
                    </a:p>
                    <a:p>
                      <a:pPr>
                        <a:spcAft>
                          <a:spcPts val="0"/>
                        </a:spcAft>
                      </a:pPr>
                      <a:r>
                        <a:rPr lang="en-US" sz="2400" kern="100">
                          <a:effectLst/>
                          <a:latin typeface="Times New Roman" panose="02020603050405020304" pitchFamily="18" charset="0"/>
                          <a:cs typeface="Times New Roman" panose="02020603050405020304" pitchFamily="18" charset="0"/>
                        </a:rPr>
                        <a:t>Address:    Tel. No.: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41458011"/>
                  </a:ext>
                </a:extLst>
              </a:tr>
              <a:tr h="730800">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Producer: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Title:</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Name (signature):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889511388"/>
                  </a:ext>
                </a:extLst>
              </a:tr>
              <a:tr h="730800">
                <a:tc gridSpan="2">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Production data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a:txBody>
                    <a:bodyPr/>
                    <a:lstStyle/>
                    <a:p>
                      <a:pPr>
                        <a:spcAft>
                          <a:spcPts val="0"/>
                        </a:spcAft>
                      </a:pPr>
                      <a:r>
                        <a:rPr lang="en-US" sz="2400" kern="100">
                          <a:effectLst/>
                          <a:latin typeface="Times New Roman" panose="02020603050405020304" pitchFamily="18" charset="0"/>
                          <a:cs typeface="Times New Roman" panose="02020603050405020304" pitchFamily="18" charset="0"/>
                        </a:rPr>
                        <a:t> </a:t>
                      </a:r>
                      <a:endParaRPr lang="zh-TW" sz="2400" kern="10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18918293"/>
                  </a:ext>
                </a:extLst>
              </a:tr>
              <a:tr h="730800">
                <a:tc gridSpan="2">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Note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tc hMerge="1">
                  <a:txBody>
                    <a:bodyPr/>
                    <a:lstStyle/>
                    <a:p>
                      <a:endParaRPr lang="zh-TW" altLang="en-US"/>
                    </a:p>
                  </a:txBody>
                  <a:tcPr/>
                </a:tc>
                <a:tc>
                  <a:txBody>
                    <a:bodyPr/>
                    <a:lstStyle/>
                    <a:p>
                      <a:pPr>
                        <a:spcAft>
                          <a:spcPts val="0"/>
                        </a:spcAft>
                      </a:pPr>
                      <a:r>
                        <a:rPr lang="en-US" sz="2400" kern="100" dirty="0">
                          <a:effectLst/>
                          <a:latin typeface="Times New Roman" panose="02020603050405020304" pitchFamily="18" charset="0"/>
                          <a:cs typeface="Times New Roman" panose="02020603050405020304" pitchFamily="18" charset="0"/>
                        </a:rPr>
                        <a:t> </a:t>
                      </a:r>
                      <a:endParaRPr lang="zh-TW" sz="2400" kern="100" dirty="0">
                        <a:effectLst/>
                        <a:latin typeface="Times New Roman" panose="02020603050405020304" pitchFamily="18" charset="0"/>
                        <a:ea typeface="新細明體"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71545884"/>
                  </a:ext>
                </a:extLst>
              </a:tr>
            </a:tbl>
          </a:graphicData>
        </a:graphic>
      </p:graphicFrame>
      <p:sp>
        <p:nvSpPr>
          <p:cNvPr id="6" name="Rectangle 13">
            <a:extLst>
              <a:ext uri="{FF2B5EF4-FFF2-40B4-BE49-F238E27FC236}">
                <a16:creationId xmlns:a16="http://schemas.microsoft.com/office/drawing/2014/main" id="{3283987F-8062-47AD-B64C-18AE976D3048}"/>
              </a:ext>
            </a:extLst>
          </p:cNvPr>
          <p:cNvSpPr>
            <a:spLocks noChangeArrowheads="1"/>
          </p:cNvSpPr>
          <p:nvPr/>
        </p:nvSpPr>
        <p:spPr bwMode="auto">
          <a:xfrm>
            <a:off x="1340562" y="940250"/>
            <a:ext cx="1473480" cy="461665"/>
          </a:xfrm>
          <a:prstGeom prst="rect">
            <a:avLst/>
          </a:prstGeom>
          <a:noFill/>
          <a:ln w="9525">
            <a:noFill/>
            <a:miter lim="800000"/>
            <a:headEnd/>
            <a:tailEnd/>
          </a:ln>
        </p:spPr>
        <p:txBody>
          <a:bodyPr wrap="none" anchor="ctr">
            <a:spAutoFit/>
          </a:bodyPr>
          <a:lstStyle/>
          <a:p>
            <a:r>
              <a:rPr lang="en-US" altLang="zh-TW" sz="2400" dirty="0">
                <a:latin typeface="Times New Roman" panose="02020603050405020304" pitchFamily="18" charset="0"/>
                <a:cs typeface="Times New Roman" panose="02020603050405020304" pitchFamily="18" charset="0"/>
              </a:rPr>
              <a:t>Other data</a:t>
            </a:r>
          </a:p>
        </p:txBody>
      </p:sp>
      <p:sp>
        <p:nvSpPr>
          <p:cNvPr id="8" name="Rectangle 1">
            <a:extLst>
              <a:ext uri="{FF2B5EF4-FFF2-40B4-BE49-F238E27FC236}">
                <a16:creationId xmlns:a16="http://schemas.microsoft.com/office/drawing/2014/main" id="{344FB458-8BAC-4900-A39F-9985CFB8578D}"/>
              </a:ext>
            </a:extLst>
          </p:cNvPr>
          <p:cNvSpPr>
            <a:spLocks noChangeArrowheads="1"/>
          </p:cNvSpPr>
          <p:nvPr/>
        </p:nvSpPr>
        <p:spPr bwMode="auto">
          <a:xfrm>
            <a:off x="698137" y="5603364"/>
            <a:ext cx="81628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zh-TW" sz="2400" dirty="0">
                <a:latin typeface="Times New Roman" panose="02020603050405020304" pitchFamily="18" charset="0"/>
                <a:cs typeface="Times New Roman" panose="02020603050405020304" pitchFamily="18" charset="0"/>
              </a:rPr>
              <a:t>Purpose: Offer data on producer, facilitate inquiry by users. </a:t>
            </a:r>
            <a:endParaRPr lang="en-US" altLang="zh-TW" sz="800" dirty="0"/>
          </a:p>
        </p:txBody>
      </p:sp>
    </p:spTree>
    <p:extLst>
      <p:ext uri="{BB962C8B-B14F-4D97-AF65-F5344CB8AC3E}">
        <p14:creationId xmlns:p14="http://schemas.microsoft.com/office/powerpoint/2010/main" val="620983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11212" y="2004466"/>
            <a:ext cx="7921575" cy="4525963"/>
          </a:xfrm>
        </p:spPr>
        <p:txBody>
          <a:bodyPr>
            <a:normAutofit/>
          </a:bodyPr>
          <a:lstStyle/>
          <a:p>
            <a:pPr>
              <a:lnSpc>
                <a:spcPct val="150000"/>
              </a:lnSpc>
            </a:pPr>
            <a:r>
              <a:rPr lang="en-US" altLang="zh-TW" sz="2600" dirty="0"/>
              <a:t>Compiled by Li Yi-yang, researcher, Taiwan Occupational Health Association</a:t>
            </a:r>
            <a:endParaRPr lang="zh-TW" altLang="zh-TW" sz="2600" dirty="0"/>
          </a:p>
          <a:p>
            <a:pPr>
              <a:lnSpc>
                <a:spcPct val="150000"/>
              </a:lnSpc>
            </a:pPr>
            <a:r>
              <a:rPr lang="en-US" altLang="zh-TW" sz="2600" dirty="0"/>
              <a:t>Edited by Chang Jung Christian University team-Li Yung-hui</a:t>
            </a:r>
            <a:endParaRPr lang="zh-TW" altLang="zh-TW" sz="2600" dirty="0"/>
          </a:p>
        </p:txBody>
      </p:sp>
      <p:sp>
        <p:nvSpPr>
          <p:cNvPr id="138244" name="投影片編號版面配置區 3"/>
          <p:cNvSpPr>
            <a:spLocks noGrp="1"/>
          </p:cNvSpPr>
          <p:nvPr>
            <p:ph type="sldNum" sz="quarter" idx="12"/>
          </p:nvPr>
        </p:nvSpPr>
        <p:spPr bwMode="auto">
          <a:xfrm>
            <a:off x="6762208" y="6319830"/>
            <a:ext cx="2133600" cy="365125"/>
          </a:xfrm>
          <a:noFill/>
          <a:ln>
            <a:miter lim="800000"/>
            <a:headEnd/>
            <a:tailEnd/>
          </a:ln>
        </p:spPr>
        <p:txBody>
          <a:bodyPr wrap="square" numCol="1" anchorCtr="0" compatLnSpc="1">
            <a:prstTxWarp prst="textNoShape">
              <a:avLst/>
            </a:prstTxWarp>
          </a:bodyPr>
          <a:lstStyle/>
          <a:p>
            <a:fld id="{DC01159D-7C21-4241-BDF8-23F8B381651F}" type="slidenum">
              <a:rPr lang="en-US" altLang="zh-TW" smtClean="0">
                <a:solidFill>
                  <a:srgbClr val="898989"/>
                </a:solidFill>
                <a:ea typeface="新細明體" charset="-120"/>
              </a:rPr>
              <a:pPr/>
              <a:t>49</a:t>
            </a:fld>
            <a:endParaRPr lang="en-US" altLang="zh-TW" dirty="0">
              <a:solidFill>
                <a:srgbClr val="898989"/>
              </a:solidFill>
              <a:ea typeface="新細明體" charset="-120"/>
            </a:endParaRPr>
          </a:p>
        </p:txBody>
      </p:sp>
      <p:sp>
        <p:nvSpPr>
          <p:cNvPr id="5" name="Text Box 219">
            <a:extLst>
              <a:ext uri="{FF2B5EF4-FFF2-40B4-BE49-F238E27FC236}">
                <a16:creationId xmlns:a16="http://schemas.microsoft.com/office/drawing/2014/main" id="{1A02F37C-2622-4CC4-8DB7-5B74FA920C1A}"/>
              </a:ext>
            </a:extLst>
          </p:cNvPr>
          <p:cNvSpPr txBox="1">
            <a:spLocks noChangeArrowheads="1"/>
          </p:cNvSpPr>
          <p:nvPr/>
        </p:nvSpPr>
        <p:spPr bwMode="auto">
          <a:xfrm>
            <a:off x="5528" y="847459"/>
            <a:ext cx="9144000" cy="584775"/>
          </a:xfrm>
          <a:prstGeom prst="rect">
            <a:avLst/>
          </a:prstGeom>
          <a:noFill/>
          <a:ln w="9525">
            <a:noFill/>
            <a:miter lim="800000"/>
            <a:headEnd/>
            <a:tailEnd/>
          </a:ln>
        </p:spPr>
        <p:txBody>
          <a:bodyPr wrap="square">
            <a:spAutoFit/>
          </a:bodyPr>
          <a:lstStyle/>
          <a:p>
            <a:pPr algn="ctr"/>
            <a:r>
              <a:rPr lang="en-US" altLang="zh-TW" sz="3200" b="1" dirty="0">
                <a:latin typeface="Times New Roman" panose="02020603050405020304" pitchFamily="18" charset="0"/>
                <a:ea typeface="標楷體" panose="03000509000000000000" pitchFamily="65" charset="-120"/>
                <a:cs typeface="Times New Roman" panose="02020603050405020304" pitchFamily="18" charset="0"/>
              </a:rPr>
              <a:t>Data sources:</a:t>
            </a:r>
          </a:p>
        </p:txBody>
      </p:sp>
    </p:spTree>
    <p:extLst>
      <p:ext uri="{BB962C8B-B14F-4D97-AF65-F5344CB8AC3E}">
        <p14:creationId xmlns:p14="http://schemas.microsoft.com/office/powerpoint/2010/main" val="217687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644877" y="1999350"/>
            <a:ext cx="8163668" cy="2445093"/>
          </a:xfrm>
          <a:prstGeom prst="rect">
            <a:avLst/>
          </a:prstGeom>
          <a:noFill/>
          <a:ln w="9525">
            <a:noFill/>
            <a:miter lim="800000"/>
            <a:headEnd/>
            <a:tailEnd/>
          </a:ln>
        </p:spPr>
        <p:txBody>
          <a:bodyPr wrap="square">
            <a:spAutoFit/>
          </a:bodyPr>
          <a:lstStyle/>
          <a:p>
            <a:pPr algn="just">
              <a:lnSpc>
                <a:spcPct val="130000"/>
              </a:lnSpc>
              <a:buClr>
                <a:schemeClr val="tx1"/>
              </a:buClr>
              <a:buSzPct val="80000"/>
              <a:buFont typeface="Wingdings" pitchFamily="2" charset="2"/>
              <a:buChar char="n"/>
            </a:pPr>
            <a:r>
              <a:rPr lang="en-US" altLang="zh-TW" sz="2400" dirty="0">
                <a:latin typeface="Times New Roman" panose="02020603050405020304" pitchFamily="18" charset="0"/>
                <a:cs typeface="Times New Roman" panose="02020603050405020304" pitchFamily="18" charset="0"/>
              </a:rPr>
              <a:t> After having successfully ironed out differences among some countries concerning classification and labeling of chemicals, the United Nations publicized Global Harmonized System (GHS) in 2002, calling for implementation by countries around the world by 2008.</a:t>
            </a:r>
            <a:endParaRPr lang="en-US" altLang="zh-TW" sz="2400" dirty="0">
              <a:latin typeface="Times New Roman" panose="02020603050405020304" pitchFamily="18" charset="0"/>
              <a:ea typeface="標楷體" pitchFamily="65" charset="-120"/>
              <a:cs typeface="Times New Roman" panose="02020603050405020304" pitchFamily="18" charset="0"/>
            </a:endParaRPr>
          </a:p>
        </p:txBody>
      </p:sp>
      <p:sp>
        <p:nvSpPr>
          <p:cNvPr id="6147" name="Text Box 8"/>
          <p:cNvSpPr txBox="1">
            <a:spLocks noChangeArrowheads="1"/>
          </p:cNvSpPr>
          <p:nvPr/>
        </p:nvSpPr>
        <p:spPr bwMode="auto">
          <a:xfrm>
            <a:off x="2159794" y="836712"/>
            <a:ext cx="4824412" cy="584775"/>
          </a:xfrm>
          <a:prstGeom prst="rect">
            <a:avLst/>
          </a:prstGeom>
          <a:noFill/>
          <a:ln w="9525">
            <a:noFill/>
            <a:miter lim="800000"/>
            <a:headEnd/>
            <a:tailEnd/>
          </a:ln>
        </p:spPr>
        <p:txBody>
          <a:bodyPr>
            <a:spAutoFit/>
          </a:bodyPr>
          <a:lstStyle/>
          <a:p>
            <a:pPr lvl="0" algn="ctr">
              <a:spcBef>
                <a:spcPct val="50000"/>
              </a:spcBef>
            </a:pP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I. Introduction</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64447" y="6319830"/>
            <a:ext cx="2133600" cy="365125"/>
          </a:xfrm>
        </p:spPr>
        <p:txBody>
          <a:bodyPr/>
          <a:lstStyle/>
          <a:p>
            <a:fld id="{A36E6B7E-3405-4ABC-8F0A-11CAAA034E4E}" type="slidenum">
              <a:rPr lang="zh-TW" altLang="en-US" smtClean="0"/>
              <a:pPr/>
              <a:t>5</a:t>
            </a:fld>
            <a:endParaRPr lang="zh-TW" altLang="en-US" dirty="0"/>
          </a:p>
        </p:txBody>
      </p:sp>
    </p:spTree>
    <p:extLst>
      <p:ext uri="{BB962C8B-B14F-4D97-AF65-F5344CB8AC3E}">
        <p14:creationId xmlns:p14="http://schemas.microsoft.com/office/powerpoint/2010/main" val="402066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539552" y="2000733"/>
            <a:ext cx="8064896" cy="3885487"/>
          </a:xfrm>
          <a:prstGeom prst="rect">
            <a:avLst/>
          </a:prstGeom>
          <a:noFill/>
          <a:ln w="9525">
            <a:noFill/>
            <a:miter lim="800000"/>
            <a:headEnd/>
            <a:tailEnd/>
          </a:ln>
        </p:spPr>
        <p:txBody>
          <a:bodyPr wrap="square" anchor="ctr">
            <a:spAutoFit/>
          </a:bodyPr>
          <a:lstStyle/>
          <a:p>
            <a:pPr lvl="0" algn="just">
              <a:lnSpc>
                <a:spcPct val="130000"/>
              </a:lnSpc>
              <a:buClr>
                <a:schemeClr val="tx1"/>
              </a:buClr>
              <a:buSzPct val="80000"/>
              <a:buFont typeface="Wingdings" pitchFamily="2" charset="2"/>
              <a:buChar char="n"/>
            </a:pPr>
            <a:r>
              <a:rPr lang="zh-TW" altLang="en-US" sz="2400" b="1" dirty="0">
                <a:latin typeface="Times New Roman" panose="02020603050405020304" pitchFamily="18" charset="0"/>
                <a:ea typeface="標楷體" pitchFamily="65" charset="-12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Accordingly, Taiwan has revised CNS6864 on symbols for the transport of dangerous goods (keeping nine categories, only applicable to the transportation industry) and formulated CNS 15030 "standards for classification and labeling of chemicals," according to the UN GHS Purple Book, which divides chemicals into 27 kinds under three categories, including 26 kinds under two categories of chemicals in workplaces and one kind under one category involving environmental hazard.</a:t>
            </a:r>
            <a:endParaRPr lang="zh-TW" altLang="en-US" sz="2400"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53260" y="6314433"/>
            <a:ext cx="2133600" cy="365125"/>
          </a:xfrm>
        </p:spPr>
        <p:txBody>
          <a:bodyPr/>
          <a:lstStyle/>
          <a:p>
            <a:fld id="{A36E6B7E-3405-4ABC-8F0A-11CAAA034E4E}" type="slidenum">
              <a:rPr lang="zh-TW" altLang="en-US" smtClean="0"/>
              <a:pPr/>
              <a:t>6</a:t>
            </a:fld>
            <a:endParaRPr lang="zh-TW" altLang="en-US" dirty="0"/>
          </a:p>
        </p:txBody>
      </p:sp>
      <p:sp>
        <p:nvSpPr>
          <p:cNvPr id="4" name="Text Box 8">
            <a:extLst>
              <a:ext uri="{FF2B5EF4-FFF2-40B4-BE49-F238E27FC236}">
                <a16:creationId xmlns:a16="http://schemas.microsoft.com/office/drawing/2014/main" id="{E297E461-AB9F-4951-9182-E00D75BE0411}"/>
              </a:ext>
            </a:extLst>
          </p:cNvPr>
          <p:cNvSpPr txBox="1">
            <a:spLocks noChangeArrowheads="1"/>
          </p:cNvSpPr>
          <p:nvPr/>
        </p:nvSpPr>
        <p:spPr bwMode="auto">
          <a:xfrm>
            <a:off x="2159794" y="836712"/>
            <a:ext cx="4824412" cy="584775"/>
          </a:xfrm>
          <a:prstGeom prst="rect">
            <a:avLst/>
          </a:prstGeom>
          <a:noFill/>
          <a:ln w="9525">
            <a:noFill/>
            <a:miter lim="800000"/>
            <a:headEnd/>
            <a:tailEnd/>
          </a:ln>
        </p:spPr>
        <p:txBody>
          <a:bodyPr>
            <a:spAutoFit/>
          </a:bodyPr>
          <a:lstStyle/>
          <a:p>
            <a:pPr lvl="0" algn="ctr">
              <a:spcBef>
                <a:spcPct val="50000"/>
              </a:spcBef>
            </a:pP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I. Introduction</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spTree>
    <p:extLst>
      <p:ext uri="{BB962C8B-B14F-4D97-AF65-F5344CB8AC3E}">
        <p14:creationId xmlns:p14="http://schemas.microsoft.com/office/powerpoint/2010/main" val="5468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539552" y="1992019"/>
            <a:ext cx="8064896" cy="2445093"/>
          </a:xfrm>
          <a:prstGeom prst="rect">
            <a:avLst/>
          </a:prstGeom>
          <a:noFill/>
          <a:ln w="9525">
            <a:noFill/>
            <a:miter lim="800000"/>
            <a:headEnd/>
            <a:tailEnd/>
          </a:ln>
        </p:spPr>
        <p:txBody>
          <a:bodyPr wrap="square" anchor="ctr">
            <a:spAutoFit/>
          </a:bodyPr>
          <a:lstStyle/>
          <a:p>
            <a:pPr lvl="0" algn="just">
              <a:lnSpc>
                <a:spcPct val="130000"/>
              </a:lnSpc>
              <a:buClr>
                <a:schemeClr val="tx1"/>
              </a:buClr>
              <a:buSzPct val="80000"/>
              <a:buFont typeface="Wingdings" pitchFamily="2" charset="2"/>
              <a:buChar char="n"/>
            </a:pPr>
            <a:r>
              <a:rPr lang="en-US" altLang="zh-TW" sz="2400" dirty="0">
                <a:latin typeface="Times New Roman" panose="02020603050405020304" pitchFamily="18" charset="0"/>
                <a:cs typeface="Times New Roman" panose="02020603050405020304" pitchFamily="18" charset="0"/>
              </a:rPr>
              <a:t> Subsequently, the Council of Labor Affairs formulated "Regulations of Hazard Communication on Dangerous and Harmful Materials," renamed as "Regulations of Hazard Communication on Hazardous Chemicals" by its successor the Ministry of Labor on July 3, 2014.</a:t>
            </a:r>
            <a:endParaRPr lang="zh-TW" altLang="en-US" sz="2400" dirty="0">
              <a:latin typeface="Times New Roman" panose="02020603050405020304" pitchFamily="18" charset="0"/>
              <a:ea typeface="標楷體" pitchFamily="65" charset="-120"/>
              <a:cs typeface="Times New Roman" panose="02020603050405020304" pitchFamily="18" charset="0"/>
            </a:endParaRPr>
          </a:p>
        </p:txBody>
      </p:sp>
      <p:sp>
        <p:nvSpPr>
          <p:cNvPr id="3" name="投影片編號版面配置區 2"/>
          <p:cNvSpPr>
            <a:spLocks noGrp="1"/>
          </p:cNvSpPr>
          <p:nvPr>
            <p:ph type="sldNum" sz="quarter" idx="12"/>
          </p:nvPr>
        </p:nvSpPr>
        <p:spPr>
          <a:xfrm>
            <a:off x="6732240" y="6319830"/>
            <a:ext cx="2133600" cy="365125"/>
          </a:xfrm>
        </p:spPr>
        <p:txBody>
          <a:bodyPr/>
          <a:lstStyle/>
          <a:p>
            <a:fld id="{A36E6B7E-3405-4ABC-8F0A-11CAAA034E4E}" type="slidenum">
              <a:rPr lang="zh-TW" altLang="en-US" smtClean="0"/>
              <a:pPr/>
              <a:t>7</a:t>
            </a:fld>
            <a:endParaRPr lang="zh-TW" altLang="en-US" dirty="0"/>
          </a:p>
        </p:txBody>
      </p:sp>
      <p:sp>
        <p:nvSpPr>
          <p:cNvPr id="4" name="Text Box 8">
            <a:extLst>
              <a:ext uri="{FF2B5EF4-FFF2-40B4-BE49-F238E27FC236}">
                <a16:creationId xmlns:a16="http://schemas.microsoft.com/office/drawing/2014/main" id="{E297E461-AB9F-4951-9182-E00D75BE0411}"/>
              </a:ext>
            </a:extLst>
          </p:cNvPr>
          <p:cNvSpPr txBox="1">
            <a:spLocks noChangeArrowheads="1"/>
          </p:cNvSpPr>
          <p:nvPr/>
        </p:nvSpPr>
        <p:spPr bwMode="auto">
          <a:xfrm>
            <a:off x="2159794" y="836712"/>
            <a:ext cx="4824412" cy="584775"/>
          </a:xfrm>
          <a:prstGeom prst="rect">
            <a:avLst/>
          </a:prstGeom>
          <a:noFill/>
          <a:ln w="9525">
            <a:noFill/>
            <a:miter lim="800000"/>
            <a:headEnd/>
            <a:tailEnd/>
          </a:ln>
        </p:spPr>
        <p:txBody>
          <a:bodyPr>
            <a:spAutoFit/>
          </a:bodyPr>
          <a:lstStyle/>
          <a:p>
            <a:pPr lvl="0" algn="ctr">
              <a:spcBef>
                <a:spcPct val="50000"/>
              </a:spcBef>
            </a:pPr>
            <a:r>
              <a:rPr lang="en-US" altLang="zh-TW" sz="3200" b="1" dirty="0">
                <a:solidFill>
                  <a:srgbClr val="FF0000"/>
                </a:solidFill>
                <a:latin typeface="Times New Roman" panose="02020603050405020304" pitchFamily="18" charset="0"/>
                <a:ea typeface="標楷體" pitchFamily="65" charset="-120"/>
                <a:cs typeface="Times New Roman" panose="02020603050405020304" pitchFamily="18" charset="0"/>
              </a:rPr>
              <a:t>I. Introduction</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spTree>
    <p:extLst>
      <p:ext uri="{BB962C8B-B14F-4D97-AF65-F5344CB8AC3E}">
        <p14:creationId xmlns:p14="http://schemas.microsoft.com/office/powerpoint/2010/main" val="1843687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609215" y="1999350"/>
            <a:ext cx="7942683" cy="4042453"/>
          </a:xfrm>
          <a:prstGeom prst="rect">
            <a:avLst/>
          </a:prstGeom>
          <a:noFill/>
          <a:ln w="9525">
            <a:noFill/>
            <a:miter lim="800000"/>
            <a:headEnd/>
            <a:tailEnd/>
          </a:ln>
        </p:spPr>
        <p:txBody>
          <a:bodyPr wrap="square">
            <a:spAutoFit/>
          </a:bodyPr>
          <a:lstStyle/>
          <a:p>
            <a:pPr marL="342900" indent="-342900">
              <a:lnSpc>
                <a:spcPct val="120000"/>
              </a:lnSpc>
              <a:buSzPct val="80000"/>
              <a:buFont typeface="Wingdings" pitchFamily="2" charset="2"/>
              <a:buChar char="n"/>
            </a:pPr>
            <a:r>
              <a:rPr lang="en-US" altLang="zh-TW" sz="2400" dirty="0">
                <a:latin typeface="Times New Roman" panose="02020603050405020304" pitchFamily="18" charset="0"/>
                <a:cs typeface="Times New Roman" panose="02020603050405020304" pitchFamily="18" charset="0"/>
              </a:rPr>
              <a:t>Promulgation of "Labor Safety and Health Act" on April 16, 1974. </a:t>
            </a:r>
            <a:endParaRPr lang="zh-TW" altLang="en-US" sz="2400" dirty="0">
              <a:latin typeface="Times New Roman" panose="02020603050405020304" pitchFamily="18" charset="0"/>
              <a:cs typeface="Times New Roman" panose="02020603050405020304" pitchFamily="18" charset="0"/>
            </a:endParaRPr>
          </a:p>
          <a:p>
            <a:pPr marL="342900" indent="-342900">
              <a:lnSpc>
                <a:spcPct val="120000"/>
              </a:lnSpc>
              <a:buSzPct val="80000"/>
              <a:buFont typeface="Wingdings" pitchFamily="2" charset="2"/>
              <a:buChar char="n"/>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Revision of "Labor Safety and Health Act" on May 17, 1991, with addition of article 7.</a:t>
            </a:r>
          </a:p>
          <a:p>
            <a:pPr marL="342900" indent="-342900">
              <a:lnSpc>
                <a:spcPct val="120000"/>
              </a:lnSpc>
              <a:buSzPct val="80000"/>
              <a:buFont typeface="Wingdings" pitchFamily="2" charset="2"/>
              <a:buChar char="n"/>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Formulation of "Regulations of Hazard Communication on Dangerous and Harmful Materials" on Dec. 28, 1992.</a:t>
            </a:r>
            <a:endParaRPr lang="zh-TW" altLang="en-US" sz="2400" dirty="0">
              <a:latin typeface="Times New Roman" panose="02020603050405020304" pitchFamily="18" charset="0"/>
              <a:cs typeface="Times New Roman" panose="02020603050405020304" pitchFamily="18" charset="0"/>
            </a:endParaRPr>
          </a:p>
          <a:p>
            <a:pPr marL="342900" indent="-342900" algn="just">
              <a:lnSpc>
                <a:spcPct val="120000"/>
              </a:lnSpc>
              <a:buSzPct val="80000"/>
              <a:buFont typeface="Wingdings" pitchFamily="2" charset="2"/>
              <a:buChar char="n"/>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Revision of "Regulations of Hazard Communication on Dangerous and Harmful Materials," changing MSDS to 16 items on Jun. 29, 1999</a:t>
            </a:r>
            <a:endParaRPr lang="zh-TW" altLang="en-US" sz="2400" dirty="0">
              <a:latin typeface="Times New Roman" panose="02020603050405020304" pitchFamily="18" charset="0"/>
              <a:cs typeface="Times New Roman" panose="02020603050405020304" pitchFamily="18" charset="0"/>
            </a:endParaRPr>
          </a:p>
        </p:txBody>
      </p:sp>
      <p:sp>
        <p:nvSpPr>
          <p:cNvPr id="3" name="矩形 2"/>
          <p:cNvSpPr/>
          <p:nvPr/>
        </p:nvSpPr>
        <p:spPr>
          <a:xfrm>
            <a:off x="1" y="764274"/>
            <a:ext cx="9144000" cy="1224566"/>
          </a:xfrm>
          <a:prstGeom prst="rect">
            <a:avLst/>
          </a:prstGeom>
        </p:spPr>
        <p:txBody>
          <a:bodyPr wrap="square">
            <a:spAutoFit/>
          </a:bodyPr>
          <a:lstStyle/>
          <a:p>
            <a:pPr lvl="0" algn="ctr">
              <a:lnSpc>
                <a:spcPct val="120000"/>
              </a:lnSpc>
              <a:buClr>
                <a:srgbClr val="FF0000"/>
              </a:buClr>
              <a:buSzPct val="80000"/>
            </a:pPr>
            <a:r>
              <a:rPr lang="en-US" altLang="zh-TW" sz="3200" b="1" kern="0" dirty="0">
                <a:solidFill>
                  <a:srgbClr val="FF0000"/>
                </a:solidFill>
                <a:latin typeface="Times New Roman" panose="02020603050405020304" pitchFamily="18" charset="0"/>
                <a:ea typeface="標楷體"/>
                <a:cs typeface="Times New Roman" panose="02020603050405020304" pitchFamily="18" charset="0"/>
              </a:rPr>
              <a:t>II. Development of Taiwan's hazard communication system for chemicals</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753260" y="6319830"/>
            <a:ext cx="2133600" cy="365125"/>
          </a:xfrm>
        </p:spPr>
        <p:txBody>
          <a:bodyPr/>
          <a:lstStyle/>
          <a:p>
            <a:fld id="{A36E6B7E-3405-4ABC-8F0A-11CAAA034E4E}" type="slidenum">
              <a:rPr lang="zh-TW" altLang="en-US" smtClean="0"/>
              <a:pPr/>
              <a:t>8</a:t>
            </a:fld>
            <a:endParaRPr lang="zh-TW" altLang="en-US" dirty="0"/>
          </a:p>
        </p:txBody>
      </p:sp>
    </p:spTree>
    <p:extLst>
      <p:ext uri="{BB962C8B-B14F-4D97-AF65-F5344CB8AC3E}">
        <p14:creationId xmlns:p14="http://schemas.microsoft.com/office/powerpoint/2010/main" val="62458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609215" y="1999350"/>
            <a:ext cx="7942683" cy="3599255"/>
          </a:xfrm>
          <a:prstGeom prst="rect">
            <a:avLst/>
          </a:prstGeom>
          <a:noFill/>
          <a:ln w="9525">
            <a:noFill/>
            <a:miter lim="800000"/>
            <a:headEnd/>
            <a:tailEnd/>
          </a:ln>
        </p:spPr>
        <p:txBody>
          <a:bodyPr wrap="square">
            <a:spAutoFit/>
          </a:bodyPr>
          <a:lstStyle/>
          <a:p>
            <a:pPr marL="342900" indent="-342900" algn="just">
              <a:lnSpc>
                <a:spcPct val="120000"/>
              </a:lnSpc>
              <a:buSzPct val="80000"/>
              <a:buFont typeface="Wingdings" pitchFamily="2" charset="2"/>
              <a:buChar char="n"/>
            </a:pPr>
            <a:r>
              <a:rPr lang="en-US" altLang="zh-TW" sz="2400" dirty="0">
                <a:latin typeface="Times New Roman" panose="02020603050405020304" pitchFamily="18" charset="0"/>
                <a:cs typeface="Times New Roman" panose="02020603050405020304" pitchFamily="18" charset="0"/>
              </a:rPr>
              <a:t>Formulation of "Regulations for the Labeling and Hazard Communication of Dangerous and Harmful Materials" on Oc. 19, 2007 (in compliance with the preliminary norms of GHS).</a:t>
            </a:r>
          </a:p>
          <a:p>
            <a:pPr marL="342900" indent="-342900" algn="just">
              <a:lnSpc>
                <a:spcPct val="120000"/>
              </a:lnSpc>
              <a:buSzPct val="80000"/>
              <a:buFont typeface="Wingdings" pitchFamily="2" charset="2"/>
              <a:buChar char="n"/>
            </a:pPr>
            <a:r>
              <a:rPr lang="en-US" altLang="zh-TW" sz="2400" dirty="0">
                <a:latin typeface="Times New Roman" panose="02020603050405020304" pitchFamily="18" charset="0"/>
                <a:cs typeface="Times New Roman" panose="02020603050405020304" pitchFamily="18" charset="0"/>
              </a:rPr>
              <a:t> Implementation of GHS on Dec. 31, 2008, in line with the resolutions of the United Nations and APEC.</a:t>
            </a:r>
          </a:p>
          <a:p>
            <a:pPr marL="342900" indent="-342900" algn="just">
              <a:lnSpc>
                <a:spcPct val="120000"/>
              </a:lnSpc>
              <a:buSzPct val="80000"/>
              <a:buFont typeface="Wingdings" pitchFamily="2" charset="2"/>
              <a:buChar char="n"/>
            </a:pP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Implementation of "Regulations of Hazard Communication on Hazardous Chemicals" on July 3, 2014.</a:t>
            </a:r>
            <a:endParaRPr lang="zh-TW" altLang="en-US" sz="2400" dirty="0">
              <a:latin typeface="Times New Roman" panose="02020603050405020304" pitchFamily="18" charset="0"/>
              <a:cs typeface="Times New Roman" panose="02020603050405020304" pitchFamily="18" charset="0"/>
            </a:endParaRPr>
          </a:p>
        </p:txBody>
      </p:sp>
      <p:sp>
        <p:nvSpPr>
          <p:cNvPr id="3" name="矩形 2"/>
          <p:cNvSpPr/>
          <p:nvPr/>
        </p:nvSpPr>
        <p:spPr>
          <a:xfrm>
            <a:off x="1" y="764274"/>
            <a:ext cx="9144000" cy="1224566"/>
          </a:xfrm>
          <a:prstGeom prst="rect">
            <a:avLst/>
          </a:prstGeom>
        </p:spPr>
        <p:txBody>
          <a:bodyPr wrap="square">
            <a:spAutoFit/>
          </a:bodyPr>
          <a:lstStyle/>
          <a:p>
            <a:pPr lvl="0" algn="ctr">
              <a:lnSpc>
                <a:spcPct val="120000"/>
              </a:lnSpc>
              <a:buClr>
                <a:srgbClr val="FF0000"/>
              </a:buClr>
              <a:buSzPct val="80000"/>
            </a:pPr>
            <a:r>
              <a:rPr lang="en-US" altLang="zh-TW" sz="3200" b="1" kern="0" dirty="0">
                <a:solidFill>
                  <a:srgbClr val="FF0000"/>
                </a:solidFill>
                <a:latin typeface="Times New Roman" panose="02020603050405020304" pitchFamily="18" charset="0"/>
                <a:ea typeface="標楷體"/>
                <a:cs typeface="Times New Roman" panose="02020603050405020304" pitchFamily="18" charset="0"/>
              </a:rPr>
              <a:t>II. Development of Taiwan's hazard communication system for chemicals</a:t>
            </a:r>
            <a:endParaRPr lang="zh-TW" altLang="en-US" sz="3200" b="1" dirty="0">
              <a:solidFill>
                <a:srgbClr val="FF0000"/>
              </a:solidFill>
              <a:latin typeface="Times New Roman" panose="02020603050405020304" pitchFamily="18" charset="0"/>
              <a:ea typeface="標楷體" pitchFamily="65"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742750" y="6319830"/>
            <a:ext cx="2133600" cy="365125"/>
          </a:xfrm>
        </p:spPr>
        <p:txBody>
          <a:bodyPr/>
          <a:lstStyle/>
          <a:p>
            <a:fld id="{A36E6B7E-3405-4ABC-8F0A-11CAAA034E4E}" type="slidenum">
              <a:rPr lang="zh-TW" altLang="en-US" smtClean="0"/>
              <a:pPr/>
              <a:t>9</a:t>
            </a:fld>
            <a:endParaRPr lang="zh-TW" altLang="en-US" dirty="0"/>
          </a:p>
        </p:txBody>
      </p:sp>
    </p:spTree>
    <p:extLst>
      <p:ext uri="{BB962C8B-B14F-4D97-AF65-F5344CB8AC3E}">
        <p14:creationId xmlns:p14="http://schemas.microsoft.com/office/powerpoint/2010/main" val="386751536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2988</Words>
  <Application>Microsoft Office PowerPoint</Application>
  <PresentationFormat>如螢幕大小 (4:3)</PresentationFormat>
  <Paragraphs>439</Paragraphs>
  <Slides>49</Slides>
  <Notes>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49</vt:i4>
      </vt:variant>
    </vt:vector>
  </HeadingPairs>
  <TitlesOfParts>
    <vt:vector size="57" baseType="lpstr">
      <vt:lpstr>MS Mincho</vt:lpstr>
      <vt:lpstr>新細明體</vt:lpstr>
      <vt:lpstr>標楷體</vt:lpstr>
      <vt:lpstr>Arial</vt:lpstr>
      <vt:lpstr>Calibri</vt:lpstr>
      <vt:lpstr>Times New Roman</vt:lpstr>
      <vt:lpstr>Wingdings</vt:lpstr>
      <vt:lpstr>Office 佈景主題</vt:lpstr>
      <vt:lpstr>PowerPoint 簡報</vt:lpstr>
      <vt:lpstr>PowerPoint 簡報</vt:lpstr>
      <vt:lpstr>Contents </vt:lpstr>
      <vt:lpstr>PowerPoint 簡報</vt:lpstr>
      <vt:lpstr>PowerPoint 簡報</vt:lpstr>
      <vt:lpstr>PowerPoint 簡報</vt:lpstr>
      <vt:lpstr>PowerPoint 簡報</vt:lpstr>
      <vt:lpstr>PowerPoint 簡報</vt:lpstr>
      <vt:lpstr>PowerPoint 簡報</vt:lpstr>
      <vt:lpstr>PowerPoint 簡報</vt:lpstr>
      <vt:lpstr>PowerPoint 簡報</vt:lpstr>
      <vt:lpstr>IV. What are hazardous chemicals  (hazardous materials)</vt:lpstr>
      <vt:lpstr>V. Regulations for the Labeling and Hazard Communication of Hazardous Chemicals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ytdai</dc:creator>
  <cp:lastModifiedBy>User</cp:lastModifiedBy>
  <cp:revision>128</cp:revision>
  <dcterms:created xsi:type="dcterms:W3CDTF">2017-04-04T09:35:48Z</dcterms:created>
  <dcterms:modified xsi:type="dcterms:W3CDTF">2020-11-25T02:52:43Z</dcterms:modified>
</cp:coreProperties>
</file>